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6" r:id="rId2"/>
    <p:sldId id="263" r:id="rId3"/>
    <p:sldId id="262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13" r:id="rId43"/>
    <p:sldId id="314" r:id="rId44"/>
    <p:sldId id="302" r:id="rId45"/>
    <p:sldId id="303" r:id="rId46"/>
    <p:sldId id="315" r:id="rId47"/>
    <p:sldId id="316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D93EE02-AC2E-405C-84A2-C99B2A6A4678}">
          <p14:sldIdLst>
            <p14:sldId id="256"/>
            <p14:sldId id="263"/>
            <p14:sldId id="262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13"/>
            <p14:sldId id="314"/>
            <p14:sldId id="302"/>
            <p14:sldId id="303"/>
            <p14:sldId id="315"/>
            <p14:sldId id="316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3414" y="-3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888888888888888E-2"/>
          <c:y val="9.166666666666666E-2"/>
          <c:w val="0.59549584426946633"/>
          <c:h val="0.9083333333333333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9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Расходы на социальную сферу                               46,6 тыс.рублей на человека</c:v>
                </c:pt>
                <c:pt idx="1">
                  <c:v>Иные расходы                                                            11,3 тыс.рублей на человека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46.6</c:v>
                </c:pt>
                <c:pt idx="1">
                  <c:v>11.3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olidFill>
          <a:schemeClr val="accent2">
            <a:lumMod val="40000"/>
            <a:lumOff val="60000"/>
          </a:schemeClr>
        </a:solidFill>
        <a:ln>
          <a:solidFill>
            <a:schemeClr val="accent1">
              <a:lumMod val="7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69621609817379693"/>
          <c:y val="0.19544806890740773"/>
          <c:w val="0.29055620719985847"/>
          <c:h val="0.70390660064066513"/>
        </c:manualLayout>
      </c:layout>
      <c:overlay val="0"/>
      <c:spPr>
        <a:solidFill>
          <a:schemeClr val="accent2">
            <a:lumMod val="75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c:spPr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Бюджет МО «</a:t>
            </a:r>
            <a:r>
              <a:rPr lang="ru-RU" dirty="0" err="1" smtClean="0"/>
              <a:t>Нукутский</a:t>
            </a:r>
            <a:r>
              <a:rPr lang="ru-RU" dirty="0" smtClean="0"/>
              <a:t> район» </a:t>
            </a:r>
          </a:p>
          <a:p>
            <a:pPr>
              <a:defRPr/>
            </a:pPr>
            <a:r>
              <a:rPr lang="ru-RU" dirty="0" smtClean="0"/>
              <a:t>2022-2024 гг.</a:t>
            </a:r>
            <a:endParaRPr lang="ru-RU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дотация</c:v>
                </c:pt>
                <c:pt idx="1">
                  <c:v>субсидия</c:v>
                </c:pt>
                <c:pt idx="2">
                  <c:v>субвенция</c:v>
                </c:pt>
                <c:pt idx="3">
                  <c:v>ИМБТ</c:v>
                </c:pt>
                <c:pt idx="4">
                  <c:v>ННД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114.5</c:v>
                </c:pt>
                <c:pt idx="1">
                  <c:v>162.4</c:v>
                </c:pt>
                <c:pt idx="2">
                  <c:v>537.9</c:v>
                </c:pt>
                <c:pt idx="3">
                  <c:v>2.5</c:v>
                </c:pt>
                <c:pt idx="4">
                  <c:v>78.8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дотация</c:v>
                </c:pt>
                <c:pt idx="1">
                  <c:v>субсидия</c:v>
                </c:pt>
                <c:pt idx="2">
                  <c:v>субвенция</c:v>
                </c:pt>
                <c:pt idx="3">
                  <c:v>ИМБТ</c:v>
                </c:pt>
                <c:pt idx="4">
                  <c:v>ННД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 formatCode="0.0">
                  <c:v>107</c:v>
                </c:pt>
                <c:pt idx="1">
                  <c:v>60.8</c:v>
                </c:pt>
                <c:pt idx="2">
                  <c:v>526.5</c:v>
                </c:pt>
                <c:pt idx="3">
                  <c:v>2.5</c:v>
                </c:pt>
                <c:pt idx="4">
                  <c:v>58.2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дотация</c:v>
                </c:pt>
                <c:pt idx="1">
                  <c:v>субсидия</c:v>
                </c:pt>
                <c:pt idx="2">
                  <c:v>субвенция</c:v>
                </c:pt>
                <c:pt idx="3">
                  <c:v>ИМБТ</c:v>
                </c:pt>
                <c:pt idx="4">
                  <c:v>ННД</c:v>
                </c:pt>
              </c:strCache>
            </c:strRef>
          </c:cat>
          <c:val>
            <c:numRef>
              <c:f>Лист1!$D$2:$D$6</c:f>
              <c:numCache>
                <c:formatCode>0.0</c:formatCode>
                <c:ptCount val="5"/>
                <c:pt idx="0" formatCode="General">
                  <c:v>116.9</c:v>
                </c:pt>
                <c:pt idx="1">
                  <c:v>62</c:v>
                </c:pt>
                <c:pt idx="2" formatCode="General">
                  <c:v>526.1</c:v>
                </c:pt>
                <c:pt idx="3" formatCode="General">
                  <c:v>2.5</c:v>
                </c:pt>
                <c:pt idx="4" formatCode="General">
                  <c:v>59.4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4848768"/>
        <c:axId val="144850304"/>
      </c:barChart>
      <c:catAx>
        <c:axId val="144848768"/>
        <c:scaling>
          <c:orientation val="minMax"/>
        </c:scaling>
        <c:delete val="0"/>
        <c:axPos val="b"/>
        <c:majorTickMark val="none"/>
        <c:minorTickMark val="none"/>
        <c:tickLblPos val="nextTo"/>
        <c:crossAx val="144850304"/>
        <c:crosses val="autoZero"/>
        <c:auto val="1"/>
        <c:lblAlgn val="ctr"/>
        <c:lblOffset val="100"/>
        <c:noMultiLvlLbl val="0"/>
      </c:catAx>
      <c:valAx>
        <c:axId val="1448503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 smtClean="0"/>
                  <a:t>млн.руб.</a:t>
                </a:r>
                <a:endParaRPr lang="ru-RU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4484876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Налоговые доходы</a:t>
            </a:r>
            <a:endParaRPr lang="ru-RU" dirty="0"/>
          </a:p>
        </c:rich>
      </c:tx>
      <c:layout/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 w="28575">
              <a:noFill/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СОВОКУП.ДОХОД</c:v>
                </c:pt>
                <c:pt idx="3">
                  <c:v>ГОСПОШЛИНА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56.7</c:v>
                </c:pt>
                <c:pt idx="1">
                  <c:v>0.1</c:v>
                </c:pt>
                <c:pt idx="2" formatCode="0.0">
                  <c:v>15</c:v>
                </c:pt>
                <c:pt idx="3">
                  <c:v>1.5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ln w="28575">
              <a:noFill/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СОВОКУП.ДОХОД</c:v>
                </c:pt>
                <c:pt idx="3">
                  <c:v>ГОСПОШЛИНА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58.2</c:v>
                </c:pt>
                <c:pt idx="1">
                  <c:v>0.1</c:v>
                </c:pt>
                <c:pt idx="2">
                  <c:v>14.2</c:v>
                </c:pt>
                <c:pt idx="3">
                  <c:v>1.5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ln w="28575">
              <a:noFill/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СОВОКУП.ДОХОД</c:v>
                </c:pt>
                <c:pt idx="3">
                  <c:v>ГОСПОШЛИНА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59.4</c:v>
                </c:pt>
                <c:pt idx="1">
                  <c:v>0.1</c:v>
                </c:pt>
                <c:pt idx="2">
                  <c:v>14.3</c:v>
                </c:pt>
                <c:pt idx="3">
                  <c:v>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236793856"/>
        <c:axId val="236795392"/>
        <c:axId val="350983040"/>
      </c:bar3DChart>
      <c:catAx>
        <c:axId val="23679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36795392"/>
        <c:crosses val="autoZero"/>
        <c:auto val="1"/>
        <c:lblAlgn val="ctr"/>
        <c:lblOffset val="100"/>
        <c:noMultiLvlLbl val="0"/>
      </c:catAx>
      <c:valAx>
        <c:axId val="23679539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 smtClean="0"/>
                  <a:t>млн.рублей</a:t>
                </a:r>
                <a:endParaRPr lang="ru-RU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36793856"/>
        <c:crosses val="autoZero"/>
        <c:crossBetween val="between"/>
      </c:valAx>
      <c:serAx>
        <c:axId val="350983040"/>
        <c:scaling>
          <c:orientation val="minMax"/>
        </c:scaling>
        <c:delete val="0"/>
        <c:axPos val="b"/>
        <c:majorTickMark val="none"/>
        <c:minorTickMark val="none"/>
        <c:tickLblPos val="nextTo"/>
        <c:crossAx val="236795392"/>
        <c:crosses val="autoZero"/>
      </c:ser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Неналоговые</a:t>
            </a:r>
            <a:r>
              <a:rPr lang="ru-RU" baseline="0" dirty="0" smtClean="0"/>
              <a:t> доходы</a:t>
            </a:r>
            <a:endParaRPr lang="ru-RU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аренда зем.уч-в</c:v>
                </c:pt>
                <c:pt idx="1">
                  <c:v>негат. возд.на окр.ср.</c:v>
                </c:pt>
                <c:pt idx="2">
                  <c:v>дох.от оказ.пл. усл.</c:v>
                </c:pt>
                <c:pt idx="3">
                  <c:v>дох.от продаж. мун.им-ва</c:v>
                </c:pt>
                <c:pt idx="4">
                  <c:v>шрафы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4.5999999999999996</c:v>
                </c:pt>
                <c:pt idx="1">
                  <c:v>1.0000000000000002E-2</c:v>
                </c:pt>
                <c:pt idx="2">
                  <c:v>0.1</c:v>
                </c:pt>
                <c:pt idx="3">
                  <c:v>0.30000000000000004</c:v>
                </c:pt>
                <c:pt idx="4">
                  <c:v>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аренда зем.уч-в</c:v>
                </c:pt>
                <c:pt idx="1">
                  <c:v>негат. возд.на окр.ср.</c:v>
                </c:pt>
                <c:pt idx="2">
                  <c:v>дох.от оказ.пл. усл.</c:v>
                </c:pt>
                <c:pt idx="3">
                  <c:v>дох.от продаж. мун.им-ва</c:v>
                </c:pt>
                <c:pt idx="4">
                  <c:v>шрафы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4.7</c:v>
                </c:pt>
                <c:pt idx="1">
                  <c:v>2.0000000000000004E-2</c:v>
                </c:pt>
                <c:pt idx="2">
                  <c:v>0.1</c:v>
                </c:pt>
                <c:pt idx="3">
                  <c:v>0.30000000000000004</c:v>
                </c:pt>
                <c:pt idx="4">
                  <c:v>0.5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аренда зем.уч-в</c:v>
                </c:pt>
                <c:pt idx="1">
                  <c:v>негат. возд.на окр.ср.</c:v>
                </c:pt>
                <c:pt idx="2">
                  <c:v>дох.от оказ.пл. усл.</c:v>
                </c:pt>
                <c:pt idx="3">
                  <c:v>дох.от продаж. мун.им-ва</c:v>
                </c:pt>
                <c:pt idx="4">
                  <c:v>шрафы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4.8</c:v>
                </c:pt>
                <c:pt idx="1">
                  <c:v>2.0000000000000004E-2</c:v>
                </c:pt>
                <c:pt idx="2">
                  <c:v>0.1</c:v>
                </c:pt>
                <c:pt idx="3">
                  <c:v>0.30000000000000004</c:v>
                </c:pt>
                <c:pt idx="4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6817024"/>
        <c:axId val="236831104"/>
        <c:axId val="0"/>
      </c:bar3DChart>
      <c:catAx>
        <c:axId val="236817024"/>
        <c:scaling>
          <c:orientation val="minMax"/>
        </c:scaling>
        <c:delete val="0"/>
        <c:axPos val="b"/>
        <c:majorTickMark val="none"/>
        <c:minorTickMark val="none"/>
        <c:tickLblPos val="nextTo"/>
        <c:crossAx val="236831104"/>
        <c:crosses val="autoZero"/>
        <c:auto val="1"/>
        <c:lblAlgn val="ctr"/>
        <c:lblOffset val="100"/>
        <c:noMultiLvlLbl val="0"/>
      </c:catAx>
      <c:valAx>
        <c:axId val="2368311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 smtClean="0"/>
                  <a:t>млн.рублей</a:t>
                </a:r>
                <a:endParaRPr lang="ru-RU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3681702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0.19386</cdr:y>
    </cdr:to>
    <cdr:sp macro="" textlink="">
      <cdr:nvSpPr>
        <cdr:cNvPr id="2" name="Заголовок 1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0" y="0"/>
          <a:ext cx="8229600" cy="1143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0" rIns="0" bIns="0" anchor="b">
          <a:normAutofit/>
        </a:bodyPr>
        <a:lstStyle xmlns:a="http://schemas.openxmlformats.org/drawingml/2006/main">
          <a:lvl1pPr algn="l" rtl="0" eaLnBrk="1" latinLnBrk="0" hangingPunct="1">
            <a:spcBef>
              <a:spcPct val="0"/>
            </a:spcBef>
            <a:buNone/>
            <a:defRPr kumimoji="0" sz="5000" b="0" kern="1200">
              <a:ln>
                <a:noFill/>
              </a:ln>
              <a:solidFill>
                <a:srgbClr val="DBF5F9"/>
              </a:solidFill>
              <a:effectLst/>
              <a:latin typeface="Calibri"/>
            </a:defRPr>
          </a:lvl1pPr>
        </a:lstStyle>
        <a:p xmlns:a="http://schemas.openxmlformats.org/drawingml/2006/main">
          <a:endParaRPr lang="ru-RU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61F7B-A2CB-4AF7-9AFF-0D811B412D69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3552B-990A-4EFA-9979-308162BFA6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355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D1E65-F239-4A46-8232-2ED37402D807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3.emf"/><Relationship Id="rId4" Type="http://schemas.openxmlformats.org/officeDocument/2006/relationships/package" Target="../embeddings/_________Microsoft_Word1.docx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8.emf"/><Relationship Id="rId3" Type="http://schemas.openxmlformats.org/officeDocument/2006/relationships/image" Target="../media/image3.png"/><Relationship Id="rId7" Type="http://schemas.openxmlformats.org/officeDocument/2006/relationships/image" Target="../media/image15.e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7.emf"/><Relationship Id="rId5" Type="http://schemas.openxmlformats.org/officeDocument/2006/relationships/image" Target="../media/image14.emf"/><Relationship Id="rId15" Type="http://schemas.openxmlformats.org/officeDocument/2006/relationships/image" Target="../media/image19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emf"/><Relationship Id="rId14" Type="http://schemas.openxmlformats.org/officeDocument/2006/relationships/oleObject" Target="../embeddings/oleObject6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e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3" y="6804248"/>
            <a:ext cx="2380205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64" y="35496"/>
            <a:ext cx="1008112" cy="126396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pic>
        <p:nvPicPr>
          <p:cNvPr id="3" name="Picture 2" descr="C:\Users\Админ\Desktop\Эмблема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952" y="2617394"/>
            <a:ext cx="3827032" cy="5410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9088" y="2108046"/>
            <a:ext cx="6091732" cy="181588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Б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юд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жет </a:t>
            </a:r>
          </a:p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м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униципального образования</a:t>
            </a:r>
            <a:endParaRPr lang="en-US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«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Нукутский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район»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2022 -2024 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" name="Picture 2" descr="C:\Users\Админ\Downloads\4Zik10hWrz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5235317"/>
            <a:ext cx="2424571" cy="1615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\Downloads\29_ful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-11013"/>
            <a:ext cx="1772816" cy="2330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\Downloads\DSC_5217-1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215" y="6804248"/>
            <a:ext cx="2850009" cy="1537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\Downloads\DSC_19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3" y="3744094"/>
            <a:ext cx="2380205" cy="1582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27024" y="8724671"/>
            <a:ext cx="1055859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2022 г.</a:t>
            </a:r>
          </a:p>
        </p:txBody>
      </p:sp>
    </p:spTree>
    <p:extLst>
      <p:ext uri="{BB962C8B-B14F-4D97-AF65-F5344CB8AC3E}">
        <p14:creationId xmlns:p14="http://schemas.microsoft.com/office/powerpoint/2010/main" val="48594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764" y="755576"/>
            <a:ext cx="5829300" cy="7920879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Бюджет</a:t>
            </a:r>
            <a:r>
              <a:rPr lang="ru-RU" sz="1800" b="1" dirty="0" smtClean="0"/>
              <a:t> – </a:t>
            </a:r>
            <a:r>
              <a:rPr lang="ru-RU" sz="1800" dirty="0" smtClean="0"/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</a:p>
          <a:p>
            <a:r>
              <a:rPr lang="ru-RU" sz="1800" dirty="0" smtClean="0"/>
              <a:t>Бюджетная система Российской Федерации состоит из трех уровней:</a:t>
            </a:r>
          </a:p>
          <a:p>
            <a:pPr algn="just"/>
            <a:r>
              <a:rPr lang="ru-RU" sz="1800" dirty="0" smtClean="0"/>
              <a:t>1) Федеральный уровень: федеральный бюджет – форма образования и расходования денежных средств, предназначенных для обеспечения задач и функций государства в целом и бюджеты государственных внебюджетных фондов Российской Федерации;</a:t>
            </a:r>
          </a:p>
          <a:p>
            <a:pPr algn="just"/>
            <a:r>
              <a:rPr lang="ru-RU" sz="1800" dirty="0" smtClean="0"/>
              <a:t>2) Региональный уровень: бюджеты субъектов Российской Федерации – форма образования и расходования денежных средств, предназначенных для обеспечения задач и функций субъектов Российской Федерации и бюджеты территориальных государственных внебюджетных фондов;</a:t>
            </a:r>
          </a:p>
          <a:p>
            <a:pPr algn="just"/>
            <a:r>
              <a:rPr lang="ru-RU" sz="1800" dirty="0" smtClean="0"/>
              <a:t>3) Муниципальный уровень: местные бюджеты, в том числе: бюджеты муниципальных районов, бюджеты городских округов; бюджеты городских и сельских поселений – формы образования и расходов денежных средств, предназначенных для обеспечения задач и функций органов местного самоуправления.</a:t>
            </a:r>
          </a:p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Консолидированный бюджет </a:t>
            </a:r>
            <a:r>
              <a:rPr lang="ru-RU" sz="1800" b="1" dirty="0" smtClean="0"/>
              <a:t>– </a:t>
            </a:r>
            <a:r>
              <a:rPr lang="ru-RU" sz="1800" dirty="0" smtClean="0"/>
              <a:t>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бюджетами.</a:t>
            </a:r>
            <a:endParaRPr lang="ru-RU" sz="1800" dirty="0"/>
          </a:p>
          <a:p>
            <a:pPr algn="just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53613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764" y="755576"/>
            <a:ext cx="5829300" cy="7992887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Программный бюджет – </a:t>
            </a:r>
            <a:r>
              <a:rPr lang="ru-RU" sz="1800" dirty="0" smtClean="0"/>
              <a:t>бюджет, сформированный на основе  государственных (муниципальных) программ. Программный бюджет обеспечивает прямую взаимосвязь между распределением бюджетных ресурсов и результатами их использования в соответствии с установленными приоритетами государственной политики.</a:t>
            </a:r>
          </a:p>
          <a:p>
            <a:pPr algn="just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Бюджетные инвестиции – </a:t>
            </a:r>
            <a:r>
              <a:rPr lang="ru-RU" sz="1800" dirty="0" smtClean="0"/>
              <a:t>бюджетные средства, направляемые на создание или увеличение за счет средств бюджета стоимости государственного (муниципального) имущества.</a:t>
            </a:r>
          </a:p>
          <a:p>
            <a:pPr algn="just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ДОХОДЫ БЮДЖЕТА</a:t>
            </a:r>
          </a:p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Доходы бюджета -- </a:t>
            </a:r>
            <a:r>
              <a:rPr lang="ru-RU" sz="1800" dirty="0" smtClean="0"/>
              <a:t>поступающие в бюджет денежные средства, за исключением источников финансирования дефицита бюджета.</a:t>
            </a:r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22" y="4499992"/>
            <a:ext cx="3329732" cy="174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5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764" y="827584"/>
            <a:ext cx="5829300" cy="7920879"/>
          </a:xfrm>
        </p:spPr>
        <p:txBody>
          <a:bodyPr>
            <a:normAutofit/>
          </a:bodyPr>
          <a:lstStyle/>
          <a:p>
            <a:pPr algn="just"/>
            <a:endParaRPr lang="ru-RU" sz="1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10927"/>
              </p:ext>
            </p:extLst>
          </p:nvPr>
        </p:nvGraphicFramePr>
        <p:xfrm>
          <a:off x="476672" y="899592"/>
          <a:ext cx="5472608" cy="7680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74380"/>
                <a:gridCol w="3598228"/>
              </a:tblGrid>
              <a:tr h="918957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pPr algn="ctr"/>
                      <a:endParaRPr lang="ru-RU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Безвозмездные поступления</a:t>
                      </a:r>
                      <a:endParaRPr lang="ru-RU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Дотации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Субсидии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Субвенции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Иные межбюджетные</a:t>
                      </a:r>
                      <a:r>
                        <a:rPr lang="ru-RU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трансферты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Прочие безвозмездные поступления</a:t>
                      </a:r>
                      <a:endParaRPr lang="ru-RU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91895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Налоговые доходы</a:t>
                      </a:r>
                      <a:endParaRPr lang="ru-RU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Налог на доходы физических лиц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Налог на имущество физических лиц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Земельный налог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Прочие налоговые доходы</a:t>
                      </a:r>
                      <a:endParaRPr lang="ru-RU" dirty="0"/>
                    </a:p>
                  </a:txBody>
                  <a:tcPr/>
                </a:tc>
              </a:tr>
              <a:tr h="91895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Неналоговые доходы</a:t>
                      </a:r>
                      <a:endParaRPr lang="ru-RU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Доходы от сдачи</a:t>
                      </a:r>
                      <a:r>
                        <a:rPr lang="ru-RU" baseline="0" dirty="0" smtClean="0"/>
                        <a:t> в аренду земельных участков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Доходы от сдачи в аренду имущества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Доходы от оказания платных услуг и компенсации затрат государства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Доходы от реализации муниципального имущества и земельных участков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Штрафы, санкции, возмещение ущерба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Прочие неналоговые доходы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456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764" y="683568"/>
            <a:ext cx="5829300" cy="8064895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Межбюджетные трансферты – </a:t>
            </a:r>
            <a:r>
              <a:rPr lang="ru-RU" sz="1800" dirty="0" smtClean="0"/>
              <a:t>средства, предоставляемые одним бюджетом бюджетной системы Российской Федерации другому бюджету бюджетной системы Российской Федерации.</a:t>
            </a:r>
          </a:p>
          <a:p>
            <a:pPr algn="just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Дотации -- </a:t>
            </a:r>
            <a:r>
              <a:rPr lang="ru-RU" sz="1800" dirty="0" smtClean="0"/>
              <a:t>межбюджетные трансферты, предоставляемые на безвозмездной и безвозвратной основе без установления направлений их использования.</a:t>
            </a:r>
          </a:p>
          <a:p>
            <a:pPr algn="just"/>
            <a:endParaRPr lang="ru-RU" sz="1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Субвенции - </a:t>
            </a:r>
            <a:r>
              <a:rPr lang="ru-RU" sz="1800" dirty="0" smtClean="0"/>
              <a:t>межбюджетные трансферты предоставляемые местным бюджетам в целях финансового обеспечения расходных обязательств, возникающих при выполнении государственных полномочий Российской Федерации, субъектов Российской Федерации, переданных для осуществления органами местного самоуправления в установленном порядке.</a:t>
            </a:r>
          </a:p>
          <a:p>
            <a:pPr algn="just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Субсидии - </a:t>
            </a:r>
            <a:r>
              <a:rPr lang="ru-RU" sz="1800" dirty="0" smtClean="0"/>
              <a:t>межбюджетные трансферты, предоставляемые бюджету другого уровня бюджетной системы Российской Федерации на условиях долевого </a:t>
            </a:r>
            <a:r>
              <a:rPr lang="ru-RU" sz="1800" dirty="0" err="1" smtClean="0"/>
              <a:t>софинансирования</a:t>
            </a:r>
            <a:r>
              <a:rPr lang="ru-RU" sz="1800" dirty="0" smtClean="0"/>
              <a:t> целевых расходов.</a:t>
            </a:r>
          </a:p>
          <a:p>
            <a:pPr algn="just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Налоговые доходы -- </a:t>
            </a:r>
            <a:r>
              <a:rPr lang="ru-RU" sz="1800" dirty="0" smtClean="0"/>
              <a:t>поступления от уплаты налогов, установленных законодательством Российской Федерации о налогах и сборах, и местных налогов, а также пеней и штрафов по ним</a:t>
            </a:r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9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764" y="899592"/>
            <a:ext cx="5829300" cy="7776863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Неналоговые доходы - </a:t>
            </a:r>
            <a:r>
              <a:rPr lang="ru-RU" sz="1800" dirty="0" smtClean="0"/>
              <a:t>поступления, зачисляемые в бюджет в соответствии с законодательством Российской Федерации, законами субъектов Российской Федерации и муниципальными правовыми актами представительных органов муниципальных образований.</a:t>
            </a:r>
          </a:p>
          <a:p>
            <a:pPr algn="just"/>
            <a:r>
              <a:rPr lang="ru-RU" sz="1800" dirty="0" smtClean="0"/>
              <a:t>В зависимости от уровня бюджета устанавливаются следующие виды налогов и сборов: федеральные, региональные и местные.</a:t>
            </a:r>
          </a:p>
          <a:p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0" y="3491880"/>
            <a:ext cx="590465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764" y="755576"/>
            <a:ext cx="5829300" cy="7920879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Федеральные налоги - </a:t>
            </a:r>
            <a:r>
              <a:rPr lang="ru-RU" sz="1800" dirty="0" smtClean="0"/>
              <a:t>налоги, которые установлены и обязательны к уплате на всей территории Российской Федерации.</a:t>
            </a:r>
          </a:p>
          <a:p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Региональные налоги </a:t>
            </a:r>
            <a:r>
              <a:rPr lang="ru-RU" sz="1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- </a:t>
            </a:r>
            <a:r>
              <a:rPr lang="ru-RU" sz="1800" dirty="0" smtClean="0"/>
              <a:t>налоги, которые установлены Налоговым кодексом Российской Федерации и законами субъектов Российской Федерации о налогах и обязательны к уплате на территориях соответствующих субъектов Российской Федерации.</a:t>
            </a:r>
          </a:p>
          <a:p>
            <a:endParaRPr lang="ru-RU" sz="1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Местные налоги – </a:t>
            </a:r>
            <a:r>
              <a:rPr lang="ru-RU" sz="1800" dirty="0" smtClean="0"/>
              <a:t>налоги, которые установлены Налоговым кодексом Российской Федерации и нормативными правовыми актами представительных органов муниципальных образований о налогах и обязательны к уплате на территориях соответствующих муниципальных образований.</a:t>
            </a:r>
          </a:p>
          <a:p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РАСХОДЫ БЮДЖЕТА</a:t>
            </a:r>
          </a:p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Расходы бюджета – </a:t>
            </a:r>
            <a:r>
              <a:rPr lang="ru-RU" sz="1800" dirty="0" smtClean="0"/>
              <a:t>это денежные средства, направляемые на финансовое обеспечение задач и функций государства (органов местного самоуправления).</a:t>
            </a:r>
          </a:p>
          <a:p>
            <a:pPr algn="just"/>
            <a:endParaRPr lang="ru-RU" sz="1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Муниципальная программа – </a:t>
            </a:r>
            <a:r>
              <a:rPr lang="ru-RU" sz="1800" dirty="0" smtClean="0"/>
              <a:t>документ стратегического планирования, определяющий цели и задачи деятельности Администрации, систему мероприятий (действий), направленных на достижение целей и решение задач,</a:t>
            </a:r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5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764" y="899592"/>
            <a:ext cx="5829300" cy="7920879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Систему индикаторов (показателей) эффективности деятельности Администрации и их целевые значения, а также </a:t>
            </a:r>
            <a:r>
              <a:rPr lang="ru-RU" sz="1800" dirty="0" err="1" smtClean="0"/>
              <a:t>взаимоувязку</a:t>
            </a:r>
            <a:r>
              <a:rPr lang="ru-RU" sz="1800" dirty="0" smtClean="0"/>
              <a:t> целей, задач, мероприятий, индикаторов (показателей) и выделяемых на данную программу средств.</a:t>
            </a:r>
          </a:p>
          <a:p>
            <a:endParaRPr lang="ru-RU" sz="1800" dirty="0"/>
          </a:p>
          <a:p>
            <a:pPr algn="ctr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СБАЛАНСИРОВАННОСТЬ БЮДЖЕТА, </a:t>
            </a:r>
          </a:p>
          <a:p>
            <a:pPr algn="ctr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ДЕФИЦИТ, ПРОФИЦИТ</a:t>
            </a:r>
          </a:p>
          <a:p>
            <a:pPr algn="ctr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Сбалансированный бюджет - </a:t>
            </a:r>
            <a:r>
              <a:rPr lang="ru-RU" sz="1800" dirty="0" smtClean="0"/>
              <a:t>доходы равны расходам.</a:t>
            </a:r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11" y="3779912"/>
            <a:ext cx="4067175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4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764" y="971600"/>
            <a:ext cx="5829300" cy="7704855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Дефицит бюджета - </a:t>
            </a:r>
            <a:r>
              <a:rPr lang="ru-RU" sz="1800" dirty="0" smtClean="0"/>
              <a:t>превышение расходов бюджета над его доходами.</a:t>
            </a:r>
          </a:p>
          <a:p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Профицит бюджета – </a:t>
            </a:r>
            <a:r>
              <a:rPr lang="ru-RU" sz="1800" dirty="0" smtClean="0"/>
              <a:t>превышение доходов бюджета над его расходами.</a:t>
            </a:r>
            <a:endParaRPr lang="ru-RU" sz="1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11" y="1835696"/>
            <a:ext cx="4067175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11" y="5436096"/>
            <a:ext cx="40576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6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764" y="971600"/>
            <a:ext cx="5829300" cy="7632847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Муниципальный долг - </a:t>
            </a:r>
            <a:r>
              <a:rPr lang="ru-RU" sz="1800" dirty="0" smtClean="0"/>
              <a:t>Обязательства, возникающие из муниципальных заимствований, гарантий по обязательствам третьих лиц,  другие обязательства, установленные Бюджетным кодексом, принятым на себя муниципальным образованием.</a:t>
            </a:r>
          </a:p>
          <a:p>
            <a:pPr algn="just"/>
            <a:endParaRPr lang="ru-RU" sz="1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Бюджетная классификация - </a:t>
            </a:r>
            <a:r>
              <a:rPr lang="ru-RU" sz="1800" dirty="0" smtClean="0"/>
              <a:t>коды, предназначенные для обозначения и группировки доходов, расходов и источников финансирования дефицита бюджета.</a:t>
            </a:r>
          </a:p>
          <a:p>
            <a:pPr algn="just"/>
            <a:r>
              <a:rPr lang="ru-RU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r>
              <a:rPr lang="ru-RU" sz="1800" dirty="0" smtClean="0"/>
              <a:t>Бюджетная классификация включает:</a:t>
            </a:r>
          </a:p>
          <a:p>
            <a:pPr algn="just"/>
            <a:r>
              <a:rPr lang="ru-RU" sz="1800" dirty="0"/>
              <a:t>	</a:t>
            </a:r>
            <a:r>
              <a:rPr lang="ru-RU" sz="1800" dirty="0" smtClean="0"/>
              <a:t>- классификацию доходов бюджета (20 знаков);</a:t>
            </a:r>
          </a:p>
          <a:p>
            <a:pPr algn="just"/>
            <a:r>
              <a:rPr lang="ru-RU" sz="1800" dirty="0"/>
              <a:t>	</a:t>
            </a:r>
            <a:r>
              <a:rPr lang="ru-RU" sz="1800" dirty="0" smtClean="0"/>
              <a:t>- классификацию расходов бюджета (20 знаков);</a:t>
            </a:r>
          </a:p>
          <a:p>
            <a:pPr algn="just"/>
            <a:r>
              <a:rPr lang="ru-RU" sz="1800" dirty="0"/>
              <a:t>	</a:t>
            </a:r>
            <a:r>
              <a:rPr lang="ru-RU" sz="1800" dirty="0" smtClean="0"/>
              <a:t>- классификацию источников финансирования 	    дефицита бюджета (20 знаков);</a:t>
            </a:r>
          </a:p>
          <a:p>
            <a:pPr algn="just"/>
            <a:r>
              <a:rPr lang="ru-RU" sz="1800" dirty="0"/>
              <a:t>	</a:t>
            </a:r>
            <a:r>
              <a:rPr lang="ru-RU" sz="1800" dirty="0" smtClean="0"/>
              <a:t>- классификацию операций сектора 	  государственного управления – КОСГУ (3 знака).</a:t>
            </a:r>
          </a:p>
          <a:p>
            <a:pPr algn="just"/>
            <a:endParaRPr lang="ru-RU" sz="1800" dirty="0"/>
          </a:p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Бюджетный процесс - </a:t>
            </a:r>
            <a:r>
              <a:rPr lang="ru-RU" sz="1800" dirty="0" smtClean="0"/>
              <a:t>деятельность по составлению проекта бюджета, его рассмотрению, утверждению, исполнению, составлению и утверждению отчета об исполнении бюджета.</a:t>
            </a:r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37" y="7308304"/>
            <a:ext cx="346003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8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2945" y="467544"/>
            <a:ext cx="5829300" cy="8496944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685800" y="830027"/>
            <a:ext cx="4224528" cy="1114996"/>
            <a:chOff x="0" y="39821"/>
            <a:chExt cx="4224528" cy="127995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0" y="202339"/>
              <a:ext cx="4224528" cy="1021487"/>
            </a:xfrm>
            <a:prstGeom prst="roundRect">
              <a:avLst>
                <a:gd name="adj" fmla="val 10000"/>
              </a:avLst>
            </a:prstGeom>
            <a:solidFill>
              <a:srgbClr val="8064A2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</p:sp>
        <p:sp>
          <p:nvSpPr>
            <p:cNvPr id="30" name="Скругленный прямоугольник 4"/>
            <p:cNvSpPr/>
            <p:nvPr/>
          </p:nvSpPr>
          <p:spPr>
            <a:xfrm>
              <a:off x="39821" y="39821"/>
              <a:ext cx="2598342" cy="127995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l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Первый </a:t>
              </a:r>
              <a:r>
                <a:rPr kumimoji="0" lang="ru-RU" sz="1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этап</a:t>
              </a:r>
            </a:p>
            <a:p>
              <a:pPr marL="0" marR="0" lvl="0" indent="0" algn="l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Разработка проекта бюджета</a:t>
              </a:r>
            </a:p>
            <a:p>
              <a:pPr marL="0" marR="0" lvl="0" indent="0" algn="l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01 января - 15 ноября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001267" y="2108299"/>
            <a:ext cx="4224528" cy="1115739"/>
            <a:chOff x="315467" y="1403293"/>
            <a:chExt cx="4224528" cy="135959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315467" y="1403293"/>
              <a:ext cx="4224528" cy="1359598"/>
            </a:xfrm>
            <a:prstGeom prst="roundRect">
              <a:avLst>
                <a:gd name="adj" fmla="val 10000"/>
              </a:avLst>
            </a:prstGeom>
            <a:solidFill>
              <a:srgbClr val="8064A2">
                <a:hueOff val="-1116192"/>
                <a:satOff val="6725"/>
                <a:lumOff val="539"/>
                <a:alphaOff val="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</p:sp>
        <p:sp>
          <p:nvSpPr>
            <p:cNvPr id="28" name="Скругленный прямоугольник 6"/>
            <p:cNvSpPr/>
            <p:nvPr/>
          </p:nvSpPr>
          <p:spPr>
            <a:xfrm>
              <a:off x="367753" y="1482935"/>
              <a:ext cx="2945678" cy="127995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l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Второй этап</a:t>
              </a:r>
            </a:p>
            <a:p>
              <a:pPr marL="0" marR="0" lvl="0" indent="0" algn="l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Рассмотрение проекта бюджета</a:t>
              </a:r>
            </a:p>
            <a:p>
              <a:pPr marL="0" marR="0" lvl="0" indent="0" algn="l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15 ноября - 15 декабря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356556" y="3563888"/>
            <a:ext cx="4224528" cy="1183855"/>
            <a:chOff x="630935" y="3096863"/>
            <a:chExt cx="4224528" cy="135959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630935" y="3096863"/>
              <a:ext cx="4224528" cy="1359598"/>
            </a:xfrm>
            <a:prstGeom prst="roundRect">
              <a:avLst>
                <a:gd name="adj" fmla="val 10000"/>
              </a:avLst>
            </a:prstGeom>
            <a:solidFill>
              <a:srgbClr val="8064A2">
                <a:hueOff val="-2232385"/>
                <a:satOff val="13449"/>
                <a:lumOff val="1078"/>
                <a:alphaOff val="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</p:sp>
        <p:sp>
          <p:nvSpPr>
            <p:cNvPr id="26" name="Скругленный прямоугольник 8"/>
            <p:cNvSpPr/>
            <p:nvPr/>
          </p:nvSpPr>
          <p:spPr>
            <a:xfrm>
              <a:off x="670756" y="3136684"/>
              <a:ext cx="2945678" cy="127995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l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Третий этап</a:t>
              </a:r>
            </a:p>
            <a:p>
              <a:pPr marL="0" marR="0" lvl="0" indent="0" algn="l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Утверждение проекта бюджета</a:t>
              </a:r>
            </a:p>
            <a:p>
              <a:pPr marL="0" marR="0" lvl="0" indent="0" algn="l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15 декабря - 31 декабря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632203" y="5034962"/>
            <a:ext cx="4224528" cy="985709"/>
            <a:chOff x="946403" y="4645294"/>
            <a:chExt cx="4224528" cy="135959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946403" y="4645294"/>
              <a:ext cx="4224528" cy="1359598"/>
            </a:xfrm>
            <a:prstGeom prst="roundRect">
              <a:avLst>
                <a:gd name="adj" fmla="val 10000"/>
              </a:avLst>
            </a:prstGeom>
            <a:solidFill>
              <a:srgbClr val="8064A2">
                <a:hueOff val="-3348577"/>
                <a:satOff val="20174"/>
                <a:lumOff val="1617"/>
                <a:alphaOff val="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</p:sp>
        <p:sp>
          <p:nvSpPr>
            <p:cNvPr id="24" name="Скругленный прямоугольник 10"/>
            <p:cNvSpPr/>
            <p:nvPr/>
          </p:nvSpPr>
          <p:spPr>
            <a:xfrm>
              <a:off x="986224" y="4685115"/>
              <a:ext cx="2945678" cy="127995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l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Четвертый </a:t>
              </a:r>
              <a:r>
                <a:rPr kumimoji="0" lang="ru-RU" sz="1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этап</a:t>
              </a:r>
            </a:p>
            <a:p>
              <a:pPr marL="0" marR="0" lvl="0" indent="0" algn="l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Исполнение бюджета</a:t>
              </a:r>
            </a:p>
            <a:p>
              <a:pPr marL="0" marR="0" lvl="0" indent="0" algn="l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01 января - 31 декабря</a:t>
              </a:r>
            </a:p>
            <a:p>
              <a:pPr marL="0" marR="0" lvl="0" indent="0" algn="l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914324" y="6311194"/>
            <a:ext cx="4224528" cy="1141125"/>
            <a:chOff x="1261871" y="5688783"/>
            <a:chExt cx="4224528" cy="135959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1261871" y="5688783"/>
              <a:ext cx="4224528" cy="1359598"/>
            </a:xfrm>
            <a:prstGeom prst="roundRect">
              <a:avLst>
                <a:gd name="adj" fmla="val 10000"/>
              </a:avLst>
            </a:prstGeom>
            <a:solidFill>
              <a:srgbClr val="8064A2">
                <a:hueOff val="-4464770"/>
                <a:satOff val="26899"/>
                <a:lumOff val="2156"/>
                <a:alphaOff val="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</p:sp>
        <p:sp>
          <p:nvSpPr>
            <p:cNvPr id="22" name="Скругленный прямоугольник 12"/>
            <p:cNvSpPr/>
            <p:nvPr/>
          </p:nvSpPr>
          <p:spPr>
            <a:xfrm>
              <a:off x="1410161" y="5728603"/>
              <a:ext cx="2945678" cy="1279955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l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Пятый этап</a:t>
              </a:r>
            </a:p>
            <a:p>
              <a:pPr marL="0" marR="0" lvl="0" indent="0" algn="l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Рассмотрение и утверждение отчета об исполнении бюджета </a:t>
              </a:r>
            </a:p>
            <a:p>
              <a:pPr marL="0" marR="0" lvl="0" indent="0" algn="l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01 апреля - 01 июня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026588" y="1788600"/>
            <a:ext cx="883739" cy="883739"/>
            <a:chOff x="3340788" y="993262"/>
            <a:chExt cx="883739" cy="88373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Стрелка вниз 18"/>
            <p:cNvSpPr/>
            <p:nvPr/>
          </p:nvSpPr>
          <p:spPr>
            <a:xfrm>
              <a:off x="3340788" y="993262"/>
              <a:ext cx="883739" cy="883739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8064A2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  <a:sp3d z="300000" contourW="19050" prstMaterial="metal">
              <a:bevelT w="88900" h="203200"/>
              <a:bevelB w="165100" h="254000"/>
            </a:sp3d>
          </p:spPr>
        </p:sp>
        <p:sp>
          <p:nvSpPr>
            <p:cNvPr id="20" name="Стрелка вниз 14"/>
            <p:cNvSpPr/>
            <p:nvPr/>
          </p:nvSpPr>
          <p:spPr>
            <a:xfrm>
              <a:off x="3539629" y="993262"/>
              <a:ext cx="486057" cy="665014"/>
            </a:xfrm>
            <a:prstGeom prst="rect">
              <a:avLst/>
            </a:prstGeom>
            <a:noFill/>
            <a:ln>
              <a:noFill/>
            </a:ln>
            <a:effectLst/>
            <a:sp3d z="300000"/>
          </p:spPr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1600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342056" y="3337031"/>
            <a:ext cx="883739" cy="883739"/>
            <a:chOff x="3656256" y="2541693"/>
            <a:chExt cx="883739" cy="88373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7" name="Стрелка вниз 16"/>
            <p:cNvSpPr/>
            <p:nvPr/>
          </p:nvSpPr>
          <p:spPr>
            <a:xfrm>
              <a:off x="3656256" y="2541693"/>
              <a:ext cx="883739" cy="883739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8064A2">
                <a:tint val="40000"/>
                <a:alpha val="90000"/>
                <a:hueOff val="-1315235"/>
                <a:satOff val="7386"/>
                <a:lumOff val="469"/>
                <a:alphaOff val="0"/>
              </a:srgbClr>
            </a:solidFill>
            <a:ln>
              <a:noFill/>
            </a:ln>
            <a:effectLst/>
            <a:sp3d z="300000" contourW="19050" prstMaterial="metal">
              <a:bevelT w="88900" h="203200"/>
              <a:bevelB w="165100" h="254000"/>
            </a:sp3d>
          </p:spPr>
        </p:sp>
        <p:sp>
          <p:nvSpPr>
            <p:cNvPr id="18" name="Стрелка вниз 16"/>
            <p:cNvSpPr/>
            <p:nvPr/>
          </p:nvSpPr>
          <p:spPr>
            <a:xfrm>
              <a:off x="3855097" y="2541693"/>
              <a:ext cx="486057" cy="665014"/>
            </a:xfrm>
            <a:prstGeom prst="rect">
              <a:avLst/>
            </a:prstGeom>
            <a:noFill/>
            <a:ln>
              <a:noFill/>
            </a:ln>
            <a:effectLst/>
            <a:sp3d z="300000"/>
          </p:spPr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1600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657524" y="4862803"/>
            <a:ext cx="883739" cy="883739"/>
            <a:chOff x="3971724" y="4067465"/>
            <a:chExt cx="883739" cy="88373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5" name="Стрелка вниз 14"/>
            <p:cNvSpPr/>
            <p:nvPr/>
          </p:nvSpPr>
          <p:spPr>
            <a:xfrm>
              <a:off x="3971724" y="4067465"/>
              <a:ext cx="883739" cy="883739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8064A2">
                <a:tint val="40000"/>
                <a:alpha val="90000"/>
                <a:hueOff val="-2630471"/>
                <a:satOff val="14771"/>
                <a:lumOff val="939"/>
                <a:alphaOff val="0"/>
              </a:srgbClr>
            </a:solidFill>
            <a:ln>
              <a:noFill/>
            </a:ln>
            <a:effectLst/>
            <a:sp3d z="300000" contourW="19050" prstMaterial="metal">
              <a:bevelT w="88900" h="203200"/>
              <a:bevelB w="165100" h="254000"/>
            </a:sp3d>
          </p:spPr>
        </p:sp>
        <p:sp>
          <p:nvSpPr>
            <p:cNvPr id="16" name="Стрелка вниз 18"/>
            <p:cNvSpPr/>
            <p:nvPr/>
          </p:nvSpPr>
          <p:spPr>
            <a:xfrm>
              <a:off x="4170565" y="4067465"/>
              <a:ext cx="486057" cy="665014"/>
            </a:xfrm>
            <a:prstGeom prst="rect">
              <a:avLst/>
            </a:prstGeom>
            <a:noFill/>
            <a:ln>
              <a:noFill/>
            </a:ln>
            <a:effectLst/>
            <a:sp3d z="300000"/>
          </p:spPr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1600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972992" y="6426341"/>
            <a:ext cx="883739" cy="883739"/>
            <a:chOff x="4287192" y="5631003"/>
            <a:chExt cx="883739" cy="88373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Стрелка вниз 12"/>
            <p:cNvSpPr/>
            <p:nvPr/>
          </p:nvSpPr>
          <p:spPr>
            <a:xfrm>
              <a:off x="4287192" y="5631003"/>
              <a:ext cx="883739" cy="883739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8064A2">
                <a:tint val="40000"/>
                <a:alpha val="90000"/>
                <a:hueOff val="-3945706"/>
                <a:satOff val="22157"/>
                <a:lumOff val="1408"/>
                <a:alphaOff val="0"/>
              </a:srgbClr>
            </a:solidFill>
            <a:ln>
              <a:noFill/>
            </a:ln>
            <a:effectLst/>
            <a:sp3d z="300000" contourW="19050" prstMaterial="metal">
              <a:bevelT w="88900" h="203200"/>
              <a:bevelB w="165100" h="254000"/>
            </a:sp3d>
          </p:spPr>
        </p:sp>
        <p:sp>
          <p:nvSpPr>
            <p:cNvPr id="14" name="Стрелка вниз 20"/>
            <p:cNvSpPr/>
            <p:nvPr/>
          </p:nvSpPr>
          <p:spPr>
            <a:xfrm>
              <a:off x="4486033" y="5631003"/>
              <a:ext cx="486057" cy="665014"/>
            </a:xfrm>
            <a:prstGeom prst="rect">
              <a:avLst/>
            </a:prstGeom>
            <a:noFill/>
            <a:ln>
              <a:noFill/>
            </a:ln>
            <a:effectLst/>
            <a:sp3d z="300000"/>
          </p:spPr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1600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Скругленный прямоугольник 31"/>
          <p:cNvSpPr/>
          <p:nvPr/>
        </p:nvSpPr>
        <p:spPr>
          <a:xfrm>
            <a:off x="1001267" y="7812360"/>
            <a:ext cx="4855464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Шестой этап</a:t>
            </a:r>
          </a:p>
          <a:p>
            <a:pPr algn="ctr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Контроль</a:t>
            </a:r>
          </a:p>
          <a:p>
            <a:pPr algn="ctr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01 января – 31 декабря (непрерывно)</a:t>
            </a:r>
            <a:endParaRPr lang="ru-RU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89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64" y="35496"/>
            <a:ext cx="1008112" cy="126396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548680" y="673566"/>
            <a:ext cx="5877272" cy="769441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b="1" dirty="0" smtClean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  </a:t>
            </a:r>
            <a:r>
              <a:rPr lang="ru-RU" sz="1400" b="1" dirty="0" smtClean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Уважаемые жители </a:t>
            </a:r>
            <a:r>
              <a:rPr lang="ru-RU" sz="1400" b="1" dirty="0" err="1" smtClean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Нукутского</a:t>
            </a:r>
            <a:r>
              <a:rPr lang="ru-RU" sz="1400" b="1" dirty="0" smtClean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района!</a:t>
            </a:r>
          </a:p>
          <a:p>
            <a:pPr algn="just"/>
            <a:endParaRPr lang="ru-RU" sz="1400" b="1" dirty="0">
              <a:ln/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just"/>
            <a:r>
              <a:rPr lang="ru-RU" sz="1400" b="1" dirty="0" smtClean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    Бюджет играет решающую роль в экономике района и решении различных проблем в его развитии, дает представление о намерениях власти, ее политике, распределении ею финансовых ресурсов. Бюджет затрагивает интересы каждого жителя района.</a:t>
            </a:r>
          </a:p>
          <a:p>
            <a:pPr algn="just"/>
            <a:r>
              <a:rPr lang="ru-RU" sz="1400" b="1" dirty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1400" b="1" dirty="0" smtClean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   В целях обеспечения прозрачности и открытости бюджета, бюджетного процесса, повышения финансовой грамотности населения </a:t>
            </a:r>
            <a:r>
              <a:rPr lang="ru-RU" sz="1400" b="1" dirty="0" err="1" smtClean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Нукутского</a:t>
            </a:r>
            <a:r>
              <a:rPr lang="ru-RU" sz="1400" b="1" dirty="0" smtClean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района  представляем Вашему вниманию «Бюджет для граждан», который познакомит Вас с основными характеристиками бюджета муниципального образования «</a:t>
            </a:r>
            <a:r>
              <a:rPr lang="ru-RU" sz="1400" b="1" dirty="0" err="1" smtClean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Нукутский</a:t>
            </a:r>
            <a:r>
              <a:rPr lang="ru-RU" sz="1400" b="1" dirty="0" smtClean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район» на 2022 год и на плановый период 2023 и 2024 годов.</a:t>
            </a:r>
          </a:p>
          <a:p>
            <a:pPr algn="just"/>
            <a:r>
              <a:rPr lang="ru-RU" sz="1400" b="1" dirty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1400" b="1" dirty="0" smtClean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   «Бюджет для граждан» – это информационно-аналитический материал для заинтересованных пользователей в доступной, объективной, заслуживающей доверия и простой для понимания граждан форме. </a:t>
            </a:r>
          </a:p>
          <a:p>
            <a:pPr algn="just"/>
            <a:r>
              <a:rPr lang="ru-RU" sz="1400" b="1" dirty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1400" b="1" dirty="0" smtClean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   «Бюджет для граждан» нацелен на получение обратной связи от населения, которому интересны современные проблемы муниципальных финансов. Одни из главных задач - повышение ответственности органов местного самоуправления при принятии решений в сфере бюджетной политики, формирование положительного имиджа.</a:t>
            </a:r>
          </a:p>
          <a:p>
            <a:pPr algn="just"/>
            <a:r>
              <a:rPr lang="ru-RU" sz="1400" b="1" dirty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1400" b="1" dirty="0" smtClean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   Надеемся, что наш «Бюджет для граждан» поможет Вам разобраться в основном финансовом документе и дать представление о состоянии муниципальных финансов в муниципальном образовании «</a:t>
            </a:r>
            <a:r>
              <a:rPr lang="ru-RU" sz="1400" b="1" dirty="0" err="1" smtClean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Нукутский</a:t>
            </a:r>
            <a:r>
              <a:rPr lang="ru-RU" sz="1400" b="1" dirty="0" smtClean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район».</a:t>
            </a:r>
          </a:p>
          <a:p>
            <a:pPr algn="just"/>
            <a:endParaRPr lang="ru-RU" sz="1400" b="1" dirty="0" smtClean="0">
              <a:ln/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just"/>
            <a:r>
              <a:rPr lang="ru-RU" sz="1400" b="1" dirty="0" smtClean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                                        С уважением Администрация муниципального </a:t>
            </a:r>
          </a:p>
          <a:p>
            <a:pPr algn="just"/>
            <a:r>
              <a:rPr lang="ru-RU" sz="1400" b="1" dirty="0" smtClean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                                                                  образования «</a:t>
            </a:r>
            <a:r>
              <a:rPr lang="ru-RU" sz="1400" b="1" dirty="0" err="1" smtClean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Нукутский</a:t>
            </a:r>
            <a:r>
              <a:rPr lang="ru-RU" sz="1400" b="1" dirty="0" smtClean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район»</a:t>
            </a:r>
          </a:p>
          <a:p>
            <a:pPr algn="just"/>
            <a:endParaRPr lang="ru-RU" sz="1400" b="1" dirty="0">
              <a:ln/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just"/>
            <a:endParaRPr lang="ru-RU" sz="1400" b="1" dirty="0" smtClean="0">
              <a:ln/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just"/>
            <a:endParaRPr lang="ru-RU" sz="1400" b="1" dirty="0" smtClean="0">
              <a:ln/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just"/>
            <a:endParaRPr lang="ru-RU" sz="1400" b="1" dirty="0" smtClean="0">
              <a:ln/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just"/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14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   </a:t>
            </a:r>
            <a:endParaRPr lang="ru-RU" sz="1400" b="1" dirty="0">
              <a:ln/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41" y="7393444"/>
            <a:ext cx="30289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4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764" y="395536"/>
            <a:ext cx="5829300" cy="849694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Бюджетный прогноз </a:t>
            </a:r>
            <a:r>
              <a:rPr lang="ru-RU" sz="1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-</a:t>
            </a:r>
            <a:r>
              <a:rPr lang="ru-RU" sz="1800" dirty="0" smtClean="0"/>
              <a:t> документ, содержащий прогноз основных характеристик местного бюджета (доходы, расходы, дефицит (профицит) бюджета). Бюджетный прогноз разрабатывается каждые три года на шесть и более лет на основе  прогноза социально – экономического развития муниципального образования на соответствующий период.</a:t>
            </a:r>
          </a:p>
          <a:p>
            <a:endParaRPr lang="ru-RU" sz="1800" dirty="0"/>
          </a:p>
          <a:p>
            <a:r>
              <a:rPr lang="ru-RU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Участники бюджетного процесса </a:t>
            </a:r>
            <a:r>
              <a:rPr lang="ru-RU" sz="1800" dirty="0" smtClean="0"/>
              <a:t>– все лица, задействованные в составлении, утверждении, исполнении бюджета.</a:t>
            </a:r>
          </a:p>
          <a:p>
            <a:endParaRPr lang="ru-RU" sz="18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7460407"/>
              </p:ext>
            </p:extLst>
          </p:nvPr>
        </p:nvGraphicFramePr>
        <p:xfrm>
          <a:off x="332656" y="3707904"/>
          <a:ext cx="5832648" cy="460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Документ" r:id="rId4" imgW="6803184" imgH="6014017" progId="Word.Document.12">
                  <p:embed/>
                </p:oleObj>
              </mc:Choice>
              <mc:Fallback>
                <p:oleObj name="Документ" r:id="rId4" imgW="6803184" imgH="601401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2656" y="3707904"/>
                        <a:ext cx="5832648" cy="460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398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764" y="899592"/>
            <a:ext cx="5829300" cy="784887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ГРАЖДАНИН И ЕГО УЧАСТИЕ В БЮДЖЕТНОМ ПРОЦЕССЕ</a:t>
            </a:r>
            <a:endParaRPr lang="ru-RU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2" y="1979712"/>
            <a:ext cx="5904656" cy="51435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81" y="7308304"/>
            <a:ext cx="457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4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025936"/>
              </p:ext>
            </p:extLst>
          </p:nvPr>
        </p:nvGraphicFramePr>
        <p:xfrm>
          <a:off x="496199" y="1835696"/>
          <a:ext cx="5824648" cy="3068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44327"/>
                <a:gridCol w="1008112"/>
                <a:gridCol w="936104"/>
                <a:gridCol w="936105"/>
              </a:tblGrid>
              <a:tr h="30044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Наименование</a:t>
                      </a:r>
                      <a:r>
                        <a:rPr lang="ru-RU" sz="1400" baseline="0" dirty="0" smtClean="0"/>
                        <a:t> показателя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2022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2023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2024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ДОХОДЫ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896 157,8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776 368,9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788 403,2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Налоговые и неналоговые доходы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78 859,0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79 567,2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80 953,5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Безвозмездные поступления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817 298,8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696 801,7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707 449,7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РАСХОДЫ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901 665,1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780 347,3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792 450,9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 </a:t>
                      </a:r>
                      <a:r>
                        <a:rPr lang="ru-RU" sz="1400" dirty="0" err="1" smtClean="0"/>
                        <a:t>т.ч</a:t>
                      </a:r>
                      <a:r>
                        <a:rPr lang="ru-RU" sz="1400" dirty="0" smtClean="0"/>
                        <a:t>. условно утверждаемые</a:t>
                      </a:r>
                      <a:r>
                        <a:rPr lang="ru-RU" sz="1400" baseline="0" dirty="0" smtClean="0"/>
                        <a:t> расходы*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4 664,1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9 892,4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ДЕФИЦИТ (</a:t>
                      </a:r>
                      <a:r>
                        <a:rPr lang="ru-RU" sz="1400" baseline="0" dirty="0" smtClean="0"/>
                        <a:t> - )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- 5 507,3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-3 978,4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- 4 047,7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МУНИЦИПАЛЬНЫЙ</a:t>
                      </a:r>
                      <a:r>
                        <a:rPr lang="ru-RU" sz="1400" baseline="0" dirty="0" smtClean="0"/>
                        <a:t> ДОЛГ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5 507,3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9 485,7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13 533,4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64" y="35496"/>
            <a:ext cx="1008112" cy="126396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-72008" y="59303"/>
            <a:ext cx="5877272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БЮДЖЕТ</a:t>
            </a:r>
          </a:p>
          <a:p>
            <a:pPr algn="ctr"/>
            <a:r>
              <a:rPr lang="ru-RU" b="1" dirty="0" smtClean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муниципального образования «</a:t>
            </a:r>
            <a:r>
              <a:rPr lang="ru-RU" b="1" dirty="0" err="1" smtClean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Нукутский</a:t>
            </a:r>
            <a:r>
              <a:rPr lang="ru-RU" b="1" dirty="0" smtClean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район»</a:t>
            </a:r>
          </a:p>
          <a:p>
            <a:pPr algn="ctr"/>
            <a:r>
              <a:rPr lang="ru-RU" b="1" dirty="0" smtClean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на 2022 год и на плановый период 2023 и 2024 годов</a:t>
            </a:r>
            <a:endParaRPr lang="ru-RU" b="1" dirty="0">
              <a:ln/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40954" y="1403648"/>
            <a:ext cx="6898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Основные характеристики бюджета, </a:t>
            </a:r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тыс. руб.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350" y="4932040"/>
            <a:ext cx="67252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ru-RU" sz="12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условно утверждаемые расходы – бюджетные ассигнования, не распределенные в плановом периоде по бюджетной классификации (ст. 184.1 БК РФ)</a:t>
            </a:r>
          </a:p>
          <a:p>
            <a:pPr marL="285750" indent="-285750" algn="just">
              <a:buFont typeface="Arial" charset="0"/>
              <a:buChar char="•"/>
            </a:pPr>
            <a:endParaRPr lang="ru-RU" sz="1400" b="1" dirty="0" smtClean="0">
              <a:ln/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285750" indent="-285750" algn="just">
              <a:buFont typeface="Arial" charset="0"/>
              <a:buChar char="•"/>
            </a:pPr>
            <a:endParaRPr lang="ru-RU" sz="1400" b="1" dirty="0">
              <a:ln/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1400" b="1" dirty="0" smtClean="0">
                <a:ln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БЮДЖЕТ МО «НУКУТСКИЙ РАЙОН»-  социально-ориентированный бюджет</a:t>
            </a:r>
          </a:p>
          <a:p>
            <a:pPr algn="ctr"/>
            <a:endParaRPr lang="ru-RU" sz="1400" b="1" dirty="0" smtClean="0">
              <a:ln/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135223717"/>
              </p:ext>
            </p:extLst>
          </p:nvPr>
        </p:nvGraphicFramePr>
        <p:xfrm>
          <a:off x="548679" y="6444208"/>
          <a:ext cx="5760641" cy="2143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9956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32656" y="323528"/>
            <a:ext cx="6172200" cy="666755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ДОХОДЫ БЮДЖЕТА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МО «НУКУТСКИЙ РАЙОН»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  <a:p>
            <a:endParaRPr lang="ru-RU" smtClean="0"/>
          </a:p>
          <a:p>
            <a:endParaRPr lang="ru-RU" smtClean="0"/>
          </a:p>
          <a:p>
            <a:endParaRPr lang="ru-RU" smtClean="0"/>
          </a:p>
          <a:p>
            <a:endParaRPr lang="ru-RU" smtClean="0"/>
          </a:p>
          <a:p>
            <a:endParaRPr lang="ru-RU" smtClean="0"/>
          </a:p>
          <a:p>
            <a:endParaRPr lang="ru-RU" smtClean="0"/>
          </a:p>
          <a:p>
            <a:endParaRPr lang="ru-RU" dirty="0" smtClean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547035"/>
              </p:ext>
            </p:extLst>
          </p:nvPr>
        </p:nvGraphicFramePr>
        <p:xfrm>
          <a:off x="0" y="1145704"/>
          <a:ext cx="68580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5414"/>
                <a:gridCol w="2325414"/>
                <a:gridCol w="2207172"/>
              </a:tblGrid>
              <a:tr h="476253">
                <a:tc>
                  <a:txBody>
                    <a:bodyPr/>
                    <a:lstStyle/>
                    <a:p>
                      <a:r>
                        <a:rPr lang="ru-RU" sz="2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2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r>
                        <a:rPr lang="ru-RU" sz="2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Налоговые доходы</a:t>
                      </a:r>
                      <a:endParaRPr lang="ru-RU" sz="2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r>
                        <a:rPr lang="ru-RU" sz="2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</a:t>
                      </a:r>
                      <a:endParaRPr lang="ru-RU" sz="2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648197"/>
              </p:ext>
            </p:extLst>
          </p:nvPr>
        </p:nvGraphicFramePr>
        <p:xfrm>
          <a:off x="0" y="1963608"/>
          <a:ext cx="6857999" cy="736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5413"/>
                <a:gridCol w="2325413"/>
                <a:gridCol w="2207173"/>
              </a:tblGrid>
              <a:tr h="657861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Дотации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Субсидии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Субвенции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Иные межбюджетные трансферты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Прочие</a:t>
                      </a:r>
                      <a:r>
                        <a:rPr lang="ru-RU" sz="19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безвозмездные поступления (спонсорская помощь)</a:t>
                      </a:r>
                      <a:endParaRPr lang="ru-RU" sz="1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Налог на доходы физических лиц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 Акцизы по подакцизным товарам (продукции), производимым на  территории Российской Федерации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Налог, взимаемый в</a:t>
                      </a:r>
                      <a:r>
                        <a:rPr lang="ru-RU" sz="19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связи с применением упрощенной системы налогообложения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9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Единый сельскохозяйственный налог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9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Налог, взимаемый в связи с применением патентной системы налогообложения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9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Государственная пошлина</a:t>
                      </a:r>
                      <a:endParaRPr lang="ru-RU" sz="1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Доходы, получаемые в виде арендной платы за земельные участки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Доходы</a:t>
                      </a:r>
                      <a:r>
                        <a:rPr lang="ru-RU" sz="19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от сдачи в аренду имущества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9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Доходы от оказания платных услуг и компенсации затрат государства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9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9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Доходы от реализации муниципального имущества и земельных участков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9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Штрафы, санкции, возмещение ущерба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9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Прочие неналоговые доходы</a:t>
                      </a:r>
                      <a:endParaRPr lang="ru-RU" sz="1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/>
                </a:tc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280" y="32245"/>
            <a:ext cx="792089" cy="1057667"/>
          </a:xfrm>
          <a:prstGeom prst="rect">
            <a:avLst/>
          </a:prstGeom>
          <a:scene3d>
            <a:camera prst="perspectiveLef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57039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42900" y="380971"/>
            <a:ext cx="6229350" cy="1047757"/>
          </a:xfrm>
        </p:spPr>
        <p:txBody>
          <a:bodyPr anchor="ctr">
            <a:norm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Нормативы отчислений в бюджет муниципального образования «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Нукутский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62587386"/>
              </p:ext>
            </p:extLst>
          </p:nvPr>
        </p:nvGraphicFramePr>
        <p:xfrm>
          <a:off x="1" y="2000251"/>
          <a:ext cx="6858000" cy="7111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1889"/>
                <a:gridCol w="1058703"/>
                <a:gridCol w="999887"/>
                <a:gridCol w="917521"/>
              </a:tblGrid>
              <a:tr h="9425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Налоги и сборы, установленные законодательством Российской Федерации,  (%)</a:t>
                      </a:r>
                      <a:r>
                        <a:rPr kumimoji="0" lang="ru-RU" sz="2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2022 год</a:t>
                      </a:r>
                      <a:endParaRPr lang="ru-RU" sz="2400" dirty="0"/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2023 год</a:t>
                      </a:r>
                      <a:endParaRPr lang="ru-RU" sz="2400" dirty="0"/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2024 год</a:t>
                      </a:r>
                      <a:endParaRPr lang="ru-RU" sz="2400" dirty="0"/>
                    </a:p>
                  </a:txBody>
                  <a:tcPr marL="68580" marR="68580" marT="60960" marB="60960" anchor="ctr"/>
                </a:tc>
              </a:tr>
              <a:tr h="595280">
                <a:tc>
                  <a:txBody>
                    <a:bodyPr/>
                    <a:lstStyle/>
                    <a:p>
                      <a:r>
                        <a:rPr lang="ru-RU" sz="1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Федеральные и региональные налоги </a:t>
                      </a:r>
                      <a:endParaRPr lang="ru-RU" sz="1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68580" marR="68580" marT="60960" marB="60960"/>
                </a:tc>
              </a:tr>
              <a:tr h="496065"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34,25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34,25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34,25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/>
                </a:tc>
              </a:tr>
              <a:tr h="506267"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по подакцизным товарам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0,001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0,001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0,001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/>
                </a:tc>
              </a:tr>
              <a:tr h="843312"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Налог,</a:t>
                      </a:r>
                      <a:r>
                        <a:rPr lang="ru-RU" sz="19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взимаемый в связи с применением упрощенной системы налогообложения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46,325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46,325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46,325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/>
                </a:tc>
              </a:tr>
              <a:tr h="496065"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Единый</a:t>
                      </a:r>
                      <a:r>
                        <a:rPr lang="ru-RU" sz="19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сельскохозяйственный налог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/>
                </a:tc>
              </a:tr>
              <a:tr h="843312"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/>
                </a:tc>
              </a:tr>
              <a:tr h="843312"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</a:t>
                      </a:r>
                    </a:p>
                    <a:p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/>
                </a:tc>
              </a:tr>
              <a:tr h="815639"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916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42900" y="571501"/>
          <a:ext cx="6172200" cy="786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5936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42900" y="571473"/>
          <a:ext cx="6172200" cy="8001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7423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160712" y="571472"/>
          <a:ext cx="6536577" cy="8191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099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57166" y="857224"/>
            <a:ext cx="6326095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РАСХОДЫ БЮДЖЕТА – это денежные средства, направляемые на финансовое обеспечение задач и функций государства (органов местного самоуправления).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480" y="214281"/>
            <a:ext cx="587727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РАСХОДЫ БЮДЖЕТА</a:t>
            </a:r>
            <a:endParaRPr lang="ru-RU" sz="3200" b="1" dirty="0">
              <a:ln/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14290" y="2285984"/>
            <a:ext cx="1785950" cy="650085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 ВЕДОМСТВАМ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•Дума;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•Администрация;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•Финансовое управление;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•Центр образования;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•Центр развития культуры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9" name="Прямоугольник 18"/>
          <p:cNvSpPr/>
          <p:nvPr/>
        </p:nvSpPr>
        <p:spPr>
          <a:xfrm>
            <a:off x="1714500" y="2357423"/>
            <a:ext cx="342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00042" y="1857357"/>
            <a:ext cx="6000792" cy="35718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ПРИНЦИПЫ ФОРМИРОВАНИЯ РАСХОДОВ</a:t>
            </a:r>
            <a:r>
              <a:rPr lang="ru-RU" sz="1200" dirty="0" smtClean="0"/>
              <a:t>: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143116" y="2285984"/>
            <a:ext cx="2214578" cy="650085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 ФУНКЦИЯМ ГОСУДАРСТВА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•Общегосударственные расходы;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•Национальная оборона;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•Национальная безопасность и правоохранительная деятельность;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•Национальная экономика;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•Жилищно-коммунальное хозяйство;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•Охрана окружающей среды;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•Образование;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•Культура;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•Социальная политика;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•Физическая культура и спорт;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•Средства массовой информации;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•Обслуживание муниципального долга;</a:t>
            </a:r>
          </a:p>
          <a:p>
            <a:r>
              <a:rPr lang="ru-RU" sz="1400" dirty="0" smtClean="0"/>
              <a:t>•Межбюджетные трансферты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572008" y="2285984"/>
            <a:ext cx="2071702" cy="650085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 ПРОГРАММНЫМ И НЕПРОГРАММНЫМ ВИДАМ ДЕЯТЕЛЬНОСТИ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•МП «Дорожное хозяйство»;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•МП «Местное самоуправление»;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•МП «Муниципальные финансы »;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•МП «Образование»;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•МП «Культура»;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•МП «Молодежная политика»;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•МП «Сельское хозяйство»;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•МП «Социальная поддержка населения»;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•МП «Коммунальная инфраструктура объектов социальной сферы»;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•МП «Безопасность»;</a:t>
            </a:r>
          </a:p>
          <a:p>
            <a:r>
              <a:rPr lang="ru-RU" sz="1200" dirty="0" smtClean="0"/>
              <a:t>•МП «Физическая культура и спорт»;</a:t>
            </a:r>
          </a:p>
          <a:p>
            <a:r>
              <a:rPr lang="ru-RU" sz="1200" dirty="0" smtClean="0"/>
              <a:t>•МП «Экономическое развитие»;</a:t>
            </a:r>
          </a:p>
          <a:p>
            <a:r>
              <a:rPr lang="ru-RU" sz="1200" dirty="0" smtClean="0"/>
              <a:t>•МП «Окружающая среда»;</a:t>
            </a:r>
          </a:p>
          <a:p>
            <a:r>
              <a:rPr lang="ru-RU" sz="1200" dirty="0" smtClean="0"/>
              <a:t>•МП «Профилактика терроризма и экстремизма»;</a:t>
            </a:r>
          </a:p>
          <a:p>
            <a:r>
              <a:rPr lang="ru-RU" sz="1200" dirty="0" smtClean="0"/>
              <a:t>•</a:t>
            </a:r>
            <a:r>
              <a:rPr lang="ru-RU" sz="1200" dirty="0" err="1" smtClean="0"/>
              <a:t>Непрограммные</a:t>
            </a:r>
            <a:r>
              <a:rPr lang="ru-RU" sz="1200" dirty="0" smtClean="0"/>
              <a:t> расходы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pPr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54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764" y="214282"/>
            <a:ext cx="5829300" cy="428628"/>
          </a:xfrm>
        </p:spPr>
        <p:txBody>
          <a:bodyPr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ОСНОВНЫЕ ПАРАМЕТРЫ МЕСТННОГО БЮДЖЕТА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764" y="785787"/>
            <a:ext cx="5829300" cy="571503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 основными параметрами бюджета обычно понимают его основные характеристики – доходы, расходы, дефицит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профицит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400" dirty="0" smtClean="0"/>
          </a:p>
          <a:p>
            <a:endParaRPr lang="ru-RU" sz="1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90" y="1785918"/>
          <a:ext cx="6429424" cy="2645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7356"/>
                <a:gridCol w="1607356"/>
                <a:gridCol w="1607356"/>
                <a:gridCol w="1607356"/>
              </a:tblGrid>
              <a:tr h="48330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603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Доходы, млн.руб.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896,2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776,4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788,4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330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Доходы в расчете на 1 жителя района, руб.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57526,2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49836,3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50606,6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603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Расходы, млн.руб.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901,7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780,3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792,4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330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 в расчете на 1 жителя района, руб.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57879,2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50086,7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50863,3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3304"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Профицит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(+), дефицит (-),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млн.руб.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- 5,5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- 3,9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- 4,0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14290" y="4643438"/>
            <a:ext cx="65008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*) данные показатели в соответствии с решением Думы от 24.12.2021 №76 «О бюджете муниципального образования «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Нукутский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район» на 2022 год и плановый период 2023 и 2024 годов» 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18" y="1500166"/>
            <a:ext cx="571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Основные параметры местного бюджета на 2022 – 2024 годы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66" y="5429256"/>
            <a:ext cx="6215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Динамика расходов местного бюджета по направлению расходов, млн.руб.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52" y="5929322"/>
          <a:ext cx="6500856" cy="19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454"/>
                <a:gridCol w="857256"/>
                <a:gridCol w="857256"/>
                <a:gridCol w="785818"/>
                <a:gridCol w="785818"/>
                <a:gridCol w="857254"/>
              </a:tblGrid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направления расходов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2020 год, отчет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2021 год, отчет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2022 год, бюджет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год, бюджет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год, бюджет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Социальная сфера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778873,8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847717,9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726156,6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625891,6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626205,7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Производственная сфера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1073,4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51142,5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2082,5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2072,5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2072,5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Прочие расходы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163361,6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181167,6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173426,0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147719,1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154280,3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943308,8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1080028,0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901665,1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775683,2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782558,5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176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0" y="7631832"/>
            <a:ext cx="6885384" cy="15121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384" y="736526"/>
            <a:ext cx="5057800" cy="219274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1346" y="726398"/>
            <a:ext cx="6640022" cy="8064896"/>
          </a:xfrm>
        </p:spPr>
        <p:txBody>
          <a:bodyPr>
            <a:noAutofit/>
          </a:bodyPr>
          <a:lstStyle/>
          <a:p>
            <a:pPr marL="0" algn="just"/>
            <a:r>
              <a:rPr lang="ru-RU" sz="1300" b="1" dirty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образования: 3 апреля 1972 года</a:t>
            </a:r>
          </a:p>
          <a:p>
            <a:pPr marL="0" algn="just"/>
            <a:r>
              <a:rPr lang="ru-RU" sz="1300" b="1" dirty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Административный центр: п. </a:t>
            </a:r>
            <a:r>
              <a:rPr lang="ru-RU" sz="1300" b="1" dirty="0" err="1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Новонукутский</a:t>
            </a:r>
            <a:endParaRPr lang="ru-RU" sz="1300" b="1" dirty="0">
              <a:ln w="1143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algn="just"/>
            <a:r>
              <a:rPr lang="ru-RU" sz="1300" b="1" dirty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Субъект РФ: Иркутская область, Усть-Ордынский </a:t>
            </a:r>
            <a:endParaRPr lang="ru-RU" sz="1300" b="1" dirty="0" smtClean="0">
              <a:ln w="1143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300" b="1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Бурятский округ</a:t>
            </a:r>
          </a:p>
          <a:p>
            <a:pPr marL="0" algn="just"/>
            <a:r>
              <a:rPr lang="ru-RU" sz="1300" b="1" dirty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Граничащие районы: </a:t>
            </a:r>
            <a:r>
              <a:rPr lang="ru-RU" sz="1300" b="1" dirty="0" err="1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Аларский</a:t>
            </a:r>
            <a:r>
              <a:rPr lang="ru-RU" sz="1300" b="1" dirty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300" b="1" dirty="0" err="1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Балаганский</a:t>
            </a:r>
            <a:r>
              <a:rPr lang="ru-RU" sz="1300" b="1" dirty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300" b="1" dirty="0" err="1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Заларинский</a:t>
            </a:r>
            <a:r>
              <a:rPr lang="ru-RU" sz="1300" b="1" dirty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algn="just"/>
            <a:r>
              <a:rPr lang="ru-RU" sz="1300" b="1" dirty="0" err="1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Зиминский</a:t>
            </a:r>
            <a:r>
              <a:rPr lang="ru-RU" sz="1300" b="1" dirty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300" b="1" dirty="0" err="1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Осинский</a:t>
            </a:r>
            <a:r>
              <a:rPr lang="ru-RU" sz="1300" b="1" dirty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300" b="1" dirty="0" err="1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Усть-Удинский</a:t>
            </a:r>
            <a:r>
              <a:rPr lang="ru-RU" sz="1300" b="1" dirty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районы</a:t>
            </a:r>
          </a:p>
          <a:p>
            <a:pPr marL="0" algn="just"/>
            <a:r>
              <a:rPr lang="ru-RU" sz="1300" b="1" dirty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Расстояние до областного центра: 247 км.</a:t>
            </a:r>
          </a:p>
          <a:p>
            <a:pPr marL="0" algn="just"/>
            <a:r>
              <a:rPr lang="ru-RU" sz="1300" b="1" dirty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Площадь территории: 2 400 кв. км.</a:t>
            </a:r>
          </a:p>
          <a:p>
            <a:pPr marL="0" algn="just"/>
            <a:r>
              <a:rPr lang="ru-RU" sz="1300" b="1" dirty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Количество сельских поселений: 10</a:t>
            </a:r>
          </a:p>
          <a:p>
            <a:pPr marL="0" indent="0" algn="just">
              <a:buNone/>
            </a:pPr>
            <a:r>
              <a:rPr lang="ru-RU" sz="1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 </a:t>
            </a:r>
          </a:p>
          <a:p>
            <a:pPr marL="0" algn="just"/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marL="0" algn="just"/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marL="0" algn="just"/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marL="0" algn="just"/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marL="0" algn="just"/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marL="0" algn="just"/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marL="0" algn="just"/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marL="0" algn="just"/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marL="0" algn="just"/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marL="0" algn="just"/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marL="0" algn="just"/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marL="0" algn="just"/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marL="0" algn="just"/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marL="0" algn="just"/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marL="0" algn="just"/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marL="0" algn="just"/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marL="0" algn="just"/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marL="0" algn="just"/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marL="0" algn="just"/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marL="0" algn="just"/>
            <a:endParaRPr lang="en-US" sz="1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marL="0" algn="just"/>
            <a:endParaRPr lang="en-US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marL="0" algn="just"/>
            <a:r>
              <a:rPr lang="ru-RU" sz="1300" b="1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Главными </a:t>
            </a:r>
            <a:r>
              <a:rPr lang="ru-RU" sz="1300" b="1" dirty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видами полезных ископаемых являются каменный уголь, гипс, кирпичные глины, соль и строительные материалы, имеются проявления лития, калия, бора, брома, йода, железа, алунитов, стронция и других элементов. Кроме того, район богат сероводородными водами, которые используются санаторием «</a:t>
            </a:r>
            <a:r>
              <a:rPr lang="ru-RU" sz="1300" b="1" dirty="0" err="1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Нукутская</a:t>
            </a:r>
            <a:r>
              <a:rPr lang="ru-RU" sz="1300" b="1" dirty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Мацеста». Месторождение является единственным в азиатской части России месторождением сульфидных подземных вод, аналогом которого является сочинская «Мацеста».</a:t>
            </a:r>
          </a:p>
          <a:p>
            <a:pPr marL="0" algn="just"/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marL="0" algn="just"/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703" y="3131840"/>
            <a:ext cx="3512593" cy="417646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-1044624"/>
            <a:ext cx="6172200" cy="1524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Georgia" pitchFamily="18" charset="0"/>
              </a:rPr>
              <a:t>НУКУТСКИЙ  РАЙОН</a:t>
            </a:r>
            <a:endParaRPr lang="ru-RU" sz="2800" b="1" dirty="0">
              <a:latin typeface="Georgia" pitchFamily="18" charset="0"/>
            </a:endParaRPr>
          </a:p>
        </p:txBody>
      </p:sp>
      <p:pic>
        <p:nvPicPr>
          <p:cNvPr id="6" name="Picture 2" descr="C:\Users\Админ\Desktop\Эмблема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388" y="-646654"/>
            <a:ext cx="1956564" cy="2766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64" y="3199187"/>
            <a:ext cx="737192" cy="9204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" y="3250897"/>
            <a:ext cx="1224136" cy="8170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" y="4145410"/>
            <a:ext cx="180020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ru-RU" sz="1200" b="1" dirty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Флаг </a:t>
            </a:r>
            <a:endParaRPr lang="ru-RU" sz="1200" b="1" dirty="0" smtClean="0">
              <a:ln w="1143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ru-RU" sz="1200" b="1" dirty="0" err="1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Нукутского</a:t>
            </a:r>
            <a:r>
              <a:rPr lang="ru-RU" sz="1200" b="1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района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73216" y="4107257"/>
            <a:ext cx="1800200" cy="46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ru-RU" sz="1100" b="1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Герб </a:t>
            </a:r>
          </a:p>
          <a:p>
            <a:pPr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ru-RU" sz="1100" b="1" dirty="0" err="1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Нукутского</a:t>
            </a:r>
            <a:r>
              <a:rPr lang="ru-RU" sz="1100" b="1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района</a:t>
            </a:r>
            <a:endParaRPr lang="ru-RU" sz="1000" b="1" dirty="0">
              <a:ln w="1143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30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body" idx="1"/>
          </p:nvPr>
        </p:nvSpPr>
        <p:spPr>
          <a:xfrm>
            <a:off x="214290" y="285720"/>
            <a:ext cx="6429419" cy="8501122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БЮДЖЕТ ПО ФУНКЦИОНАЛЬНОЙ КЛАССИФИКАЦИИ РАСХОДОВ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 2022 ГОД И НА ПЛАНОВЫЙ ПЕРИОД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2022 И 2023 ГОДОВ,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тыс.руб.</a:t>
            </a:r>
          </a:p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85728" y="1214414"/>
          <a:ext cx="6357984" cy="6684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0396"/>
                <a:gridCol w="1000132"/>
                <a:gridCol w="1143008"/>
                <a:gridCol w="1214448"/>
              </a:tblGrid>
              <a:tr h="42862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862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/>
                        </a:rPr>
                        <a:t>79 644,4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68 351,6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73 562,7</a:t>
                      </a:r>
                    </a:p>
                  </a:txBody>
                  <a:tcPr marL="7620" marR="7620" marT="7620" marB="0" anchor="ctr"/>
                </a:tc>
              </a:tr>
              <a:tr h="42862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/>
                        </a:rPr>
                        <a:t>528,0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23,0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233,0</a:t>
                      </a:r>
                    </a:p>
                  </a:txBody>
                  <a:tcPr marL="7620" marR="7620" marT="7620" marB="0" anchor="ctr"/>
                </a:tc>
              </a:tr>
              <a:tr h="42862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/>
                        </a:rPr>
                        <a:t>5 779,3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4 896,4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5 268,1</a:t>
                      </a:r>
                    </a:p>
                  </a:txBody>
                  <a:tcPr marL="7620" marR="7620" marT="7620" marB="0" anchor="ctr"/>
                </a:tc>
              </a:tr>
              <a:tr h="42862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/>
                        </a:rPr>
                        <a:t>1 802,5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1 792,5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1 792,5</a:t>
                      </a:r>
                    </a:p>
                  </a:txBody>
                  <a:tcPr marL="7620" marR="7620" marT="7620" marB="0" anchor="ctr"/>
                </a:tc>
              </a:tr>
              <a:tr h="42862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/>
                        </a:rPr>
                        <a:t>220,0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220,0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220,0</a:t>
                      </a:r>
                    </a:p>
                  </a:txBody>
                  <a:tcPr marL="7620" marR="7620" marT="7620" marB="0" anchor="ctr"/>
                </a:tc>
              </a:tr>
              <a:tr h="42862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/>
                        </a:rPr>
                        <a:t>60,0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marL="7620" marR="7620" marT="7620" marB="0" anchor="ctr"/>
                </a:tc>
              </a:tr>
              <a:tr h="42862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/>
                        </a:rPr>
                        <a:t>679 865,7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575 568,4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572 590,8</a:t>
                      </a:r>
                    </a:p>
                  </a:txBody>
                  <a:tcPr marL="7620" marR="7620" marT="7620" marB="0" anchor="ctr"/>
                </a:tc>
              </a:tr>
              <a:tr h="428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КУЛЬТУРА И КИНЕМАТОГРАФИЯ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/>
                        </a:rPr>
                        <a:t>24 977,0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26 958,6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30 004,0</a:t>
                      </a:r>
                    </a:p>
                  </a:txBody>
                  <a:tcPr marL="7620" marR="7620" marT="7620" marB="0" anchor="ctr"/>
                </a:tc>
              </a:tr>
              <a:tr h="42862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/>
                        </a:rPr>
                        <a:t>20 184,8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20 678,4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20 876,1</a:t>
                      </a:r>
                    </a:p>
                  </a:txBody>
                  <a:tcPr marL="7620" marR="7620" marT="7620" marB="0" anchor="ctr"/>
                </a:tc>
              </a:tr>
              <a:tr h="42862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/>
                        </a:rPr>
                        <a:t>1 129,1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2 686,2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2 734,8</a:t>
                      </a:r>
                    </a:p>
                  </a:txBody>
                  <a:tcPr marL="7620" marR="7620" marT="7620" marB="0" anchor="ctr"/>
                </a:tc>
              </a:tr>
              <a:tr h="42862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/>
                        </a:rPr>
                        <a:t>4 382,7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4 150,8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4 454,3</a:t>
                      </a:r>
                    </a:p>
                  </a:txBody>
                  <a:tcPr marL="7620" marR="7620" marT="7620" marB="0" anchor="ctr"/>
                </a:tc>
              </a:tr>
              <a:tr h="42862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ОБСЛУЖИВАНИЕ</a:t>
                      </a:r>
                      <a:r>
                        <a:rPr lang="ru-RU" sz="1200" b="1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ГОСУДАРСТВЕННОГО И МУНИЦИПАЛЬНОГО ДОЛГА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/>
                        </a:rPr>
                        <a:t>394,3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397,8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404,8</a:t>
                      </a:r>
                    </a:p>
                  </a:txBody>
                  <a:tcPr marL="7620" marR="7620" marT="7620" marB="0" anchor="ctr"/>
                </a:tc>
              </a:tr>
              <a:tr h="42862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МЕЖБЮДЕТНЫЕ ТРАНСФЕРТЫ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/>
                        </a:rPr>
                        <a:t>82 697,3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69 899,5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70 357,4</a:t>
                      </a:r>
                    </a:p>
                  </a:txBody>
                  <a:tcPr marL="7620" marR="7620" marT="7620" marB="0" anchor="ctr"/>
                </a:tc>
              </a:tr>
              <a:tr h="42862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ИТОГО РАСХОДОВ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/>
                        </a:rPr>
                        <a:t>901 665,1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775 683,2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782 558,5</a:t>
                      </a: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457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92967" y="1181675"/>
            <a:ext cx="6458564" cy="6540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Стратегическая цель: </a:t>
            </a:r>
            <a:r>
              <a:rPr lang="ru-RU" sz="1400" dirty="0"/>
              <a:t>п</a:t>
            </a:r>
            <a:r>
              <a:rPr lang="ru-RU" sz="1400" dirty="0" smtClean="0"/>
              <a:t>овышение </a:t>
            </a:r>
            <a:r>
              <a:rPr lang="ru-RU" sz="1400" dirty="0"/>
              <a:t>уровня и качества жизни населения муниципального образования «Нукутский район»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72" y="98279"/>
            <a:ext cx="864096" cy="1083396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0" y="98279"/>
            <a:ext cx="5877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Система целеполагания </a:t>
            </a:r>
          </a:p>
          <a:p>
            <a:pPr algn="ctr"/>
            <a:r>
              <a:rPr lang="ru-RU" dirty="0" smtClean="0"/>
              <a:t>социально-экономического развития </a:t>
            </a:r>
          </a:p>
          <a:p>
            <a:pPr algn="ctr"/>
            <a:r>
              <a:rPr lang="ru-RU" dirty="0" smtClean="0"/>
              <a:t>МО «Нукутский район»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92967" y="1927675"/>
            <a:ext cx="1651857" cy="243431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73050" algn="l"/>
              </a:tabLst>
            </a:pPr>
            <a:r>
              <a:rPr lang="ru-RU" sz="1400" dirty="0" smtClean="0"/>
              <a:t>С 2015 </a:t>
            </a:r>
            <a:r>
              <a:rPr lang="ru-RU" sz="1400" dirty="0"/>
              <a:t>года, бюджет </a:t>
            </a:r>
            <a:r>
              <a:rPr lang="ru-RU" sz="1400" dirty="0" smtClean="0"/>
              <a:t>муниципального образования «Нукутский </a:t>
            </a:r>
            <a:r>
              <a:rPr lang="ru-RU" sz="1400" dirty="0"/>
              <a:t>район» </a:t>
            </a:r>
            <a:r>
              <a:rPr lang="ru-RU" sz="1400" dirty="0" smtClean="0"/>
              <a:t>формируется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в программном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формате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20964"/>
              </p:ext>
            </p:extLst>
          </p:nvPr>
        </p:nvGraphicFramePr>
        <p:xfrm>
          <a:off x="224644" y="5004047"/>
          <a:ext cx="6408712" cy="252028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76464"/>
                <a:gridCol w="1512168"/>
                <a:gridCol w="720080"/>
              </a:tblGrid>
              <a:tr h="471574">
                <a:tc rowSpan="2">
                  <a:txBody>
                    <a:bodyPr/>
                    <a:lstStyle/>
                    <a:p>
                      <a:r>
                        <a:rPr lang="ru-RU" sz="1400" b="1" dirty="0" smtClean="0"/>
                        <a:t>Стратегические задачи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Расходы в</a:t>
                      </a:r>
                      <a:r>
                        <a:rPr lang="ru-RU" sz="1400" baseline="0" dirty="0" smtClean="0"/>
                        <a:t> 2022 году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1351">
                <a:tc vMerge="1">
                  <a:txBody>
                    <a:bodyPr/>
                    <a:lstStyle/>
                    <a:p>
                      <a:pPr lvl="0"/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тыс. руб.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629473">
                <a:tc>
                  <a:txBody>
                    <a:bodyPr/>
                    <a:lstStyle/>
                    <a:p>
                      <a:pPr lvl="0" algn="ctr"/>
                      <a:r>
                        <a:rPr lang="x-none" sz="1400" smtClean="0"/>
                        <a:t>Создание благоприятных условий для проживания населения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790 516,2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88,5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6309">
                <a:tc>
                  <a:txBody>
                    <a:bodyPr/>
                    <a:lstStyle/>
                    <a:p>
                      <a:pPr lvl="0" algn="ctr"/>
                      <a:r>
                        <a:rPr lang="x-none" sz="1400" smtClean="0"/>
                        <a:t>Развитие инфраструктуры и обеспечение условий жизнедеятельности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6 118,8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0,7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715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948113" algn="l"/>
                        </a:tabLst>
                        <a:defRPr/>
                      </a:pPr>
                      <a:r>
                        <a:rPr lang="x-none" sz="1400" smtClean="0"/>
                        <a:t>Развитие экономического потенциала</a:t>
                      </a:r>
                      <a:endParaRPr lang="ru-RU" sz="1400" dirty="0" smtClean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96 209,4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10,8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6" name="Скругленный прямоугольник 15"/>
          <p:cNvSpPr/>
          <p:nvPr/>
        </p:nvSpPr>
        <p:spPr>
          <a:xfrm>
            <a:off x="1988840" y="3495842"/>
            <a:ext cx="4662691" cy="85046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На период до 2024 года утверждено </a:t>
            </a:r>
          </a:p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14 муниципальных программ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1400" dirty="0" smtClean="0"/>
              <a:t>в рамках которых финансируется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79,6%</a:t>
            </a:r>
            <a:r>
              <a:rPr lang="ru-RU" sz="1400" dirty="0" smtClean="0"/>
              <a:t> расходов местного бюджета</a:t>
            </a:r>
            <a:endParaRPr lang="ru-RU" sz="14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88639" y="4361994"/>
            <a:ext cx="6480719" cy="6420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/>
              <a:t>Достижение стратегической цели подразумевает решение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системы стратегических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задач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88640" y="7380312"/>
            <a:ext cx="6480720" cy="1526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just">
              <a:tabLst>
                <a:tab pos="273050" algn="l"/>
              </a:tabLst>
            </a:pPr>
            <a:endParaRPr lang="ru-RU" sz="1400" dirty="0" smtClean="0"/>
          </a:p>
          <a:p>
            <a:pPr algn="just">
              <a:tabLst>
                <a:tab pos="174625" algn="l"/>
              </a:tabLst>
            </a:pPr>
            <a:r>
              <a:rPr lang="ru-RU" sz="1400" dirty="0" smtClean="0"/>
              <a:t>Наряду с расходами по муниципальным программам в местном бюджете предусмотрены </a:t>
            </a:r>
            <a:r>
              <a:rPr lang="ru-RU" sz="1400" dirty="0" err="1"/>
              <a:t>предусмотрены</a:t>
            </a:r>
            <a:r>
              <a:rPr lang="ru-RU" sz="1400" dirty="0"/>
              <a:t> бюджетные ассигнования на обеспечение деятельности органов местного самоуправления «Нукутский район</a:t>
            </a:r>
            <a:r>
              <a:rPr lang="ru-RU" sz="1400" dirty="0" smtClean="0"/>
              <a:t>» (непрограммные расходы).</a:t>
            </a:r>
          </a:p>
          <a:p>
            <a:pPr algn="just">
              <a:tabLst>
                <a:tab pos="174625" algn="l"/>
              </a:tabLst>
            </a:pPr>
            <a:r>
              <a:rPr lang="ru-RU" sz="1400" dirty="0" smtClean="0"/>
              <a:t>Непрограммная часть включает также расходы на </a:t>
            </a:r>
            <a:r>
              <a:rPr lang="ru-RU" sz="1400" dirty="0"/>
              <a:t>осуществление </a:t>
            </a:r>
            <a:r>
              <a:rPr lang="ru-RU" sz="1400" dirty="0" smtClean="0"/>
              <a:t>отдельных областных </a:t>
            </a:r>
            <a:r>
              <a:rPr lang="ru-RU" sz="1400" dirty="0"/>
              <a:t>государственных полномочий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134" y="1952873"/>
            <a:ext cx="2243397" cy="142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40" y="1952873"/>
            <a:ext cx="2295341" cy="142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3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851" y="131307"/>
            <a:ext cx="811409" cy="984309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0" y="300295"/>
            <a:ext cx="5877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Муниципальные программы</a:t>
            </a:r>
          </a:p>
          <a:p>
            <a:pPr algn="ctr"/>
            <a:r>
              <a:rPr lang="ru-RU" dirty="0" smtClean="0"/>
              <a:t> МО «Нукутский район»</a:t>
            </a:r>
            <a:endParaRPr lang="ru-RU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134359"/>
              </p:ext>
            </p:extLst>
          </p:nvPr>
        </p:nvGraphicFramePr>
        <p:xfrm>
          <a:off x="188640" y="1240775"/>
          <a:ext cx="6516620" cy="77237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44545"/>
                <a:gridCol w="1272836"/>
                <a:gridCol w="2899239"/>
              </a:tblGrid>
              <a:tr h="56457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Период реализации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Ответственны</a:t>
                      </a:r>
                      <a:r>
                        <a:rPr lang="ru-RU" sz="1400" baseline="0" dirty="0" smtClean="0"/>
                        <a:t>й исполнитель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1495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Стратегическая</a:t>
                      </a:r>
                      <a:r>
                        <a:rPr kumimoji="0" lang="ru-RU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задача 1. </a:t>
                      </a:r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Создание благоприятных условий для проживания населения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9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Культура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2019 – 2024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МКУ «Центр развития культуры Нукутского района»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3214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Местное самоуправление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smtClean="0"/>
                        <a:t>2019 – 2024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Управляющий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делами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3214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Молодежная политика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2019 – 2024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Отдел по молодёжной политике и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спорту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3214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Физическая культура и спорт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2019 – 2024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Отдел по молодёжной политике и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спорту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3214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Образование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2019 – 2024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Отдел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образования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509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Профилактика</a:t>
                      </a:r>
                      <a:r>
                        <a:rPr lang="ru-RU" sz="1200" baseline="0" dirty="0" smtClean="0">
                          <a:effectLst/>
                          <a:latin typeface="Times New Roman"/>
                          <a:ea typeface="Times New Roman"/>
                        </a:rPr>
                        <a:t> терроризма и экстремизма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2021 - 2025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Сектор по ГО и ЧС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509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Социальная поддержка населения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2019 – 2024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Сектор по вопросам семьи и детства </a:t>
                      </a:r>
                      <a:endParaRPr lang="ru-RU" sz="12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ahoma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и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защите их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прав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509687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Стратегическая</a:t>
                      </a:r>
                      <a:r>
                        <a:rPr kumimoji="0" lang="ru-RU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задача 2. </a:t>
                      </a:r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Развитие инфраструктуры и обеспечение условий жизнедеятельности</a:t>
                      </a:r>
                      <a:endParaRPr lang="ru-RU" sz="1200" b="1" dirty="0" smtClean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</a:tr>
              <a:tr h="3214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Безопасность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2019 – 2024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Сектор 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по ГО и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ЧС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</a:tr>
              <a:tr h="509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Дорожное хозяйство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2019 – 2024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Отдел по архитектуре, </a:t>
                      </a:r>
                      <a:endParaRPr lang="ru-RU" sz="12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ahoma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строительству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и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ЖКХ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</a:tr>
              <a:tr h="509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Коммунальная инфраструктура объектов социальной сферы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2019 – 2024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Отдел по архитектуре, </a:t>
                      </a:r>
                      <a:endParaRPr lang="ru-RU" sz="12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ahoma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строительству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и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ЖКХ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</a:tr>
              <a:tr h="509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Окружающая среда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2019 – 2024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Отдел по архитектуре, </a:t>
                      </a:r>
                      <a:endParaRPr lang="ru-RU" sz="12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ahoma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строительству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и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ЖКХ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</a:tr>
              <a:tr h="321495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Стратегическая</a:t>
                      </a:r>
                      <a:r>
                        <a:rPr kumimoji="0" lang="ru-RU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задача 3. </a:t>
                      </a:r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Развитие экономического потенциала</a:t>
                      </a:r>
                      <a:endParaRPr lang="ru-RU" sz="1200" b="1" dirty="0" smtClean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</a:tr>
              <a:tr h="509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Муниципальные финансы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2019 – 2024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МКУ «Финансовое управление Администрации МО «Нукутский район»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214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Сельское хозяйство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2019 – 2024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Отдел сельского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хозяйства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509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Экономическое развитие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2019 – 2024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Управление экономического </a:t>
                      </a:r>
                      <a:endParaRPr lang="ru-RU" sz="12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ahoma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ahoma"/>
                        </a:rPr>
                        <a:t>развития и труда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627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88640" y="467544"/>
            <a:ext cx="964778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/>
              <a:t>Цель </a:t>
            </a:r>
            <a:endParaRPr lang="ru-RU" sz="1400" b="1" u="sng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96751" y="467544"/>
            <a:ext cx="4608513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Развитие культурного потенциала личности и общества в целом, сохранение культурного наследия Нукутского района</a:t>
            </a:r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64" y="35496"/>
            <a:ext cx="1008112" cy="126396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-72008" y="59303"/>
            <a:ext cx="587727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Муниципальная программа «Культура» на 2019-2024 годы</a:t>
            </a:r>
            <a:endParaRPr lang="ru-RU" b="1" dirty="0">
              <a:ln/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88640" y="1475656"/>
            <a:ext cx="964779" cy="68407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/>
              <a:t>Мероприятия</a:t>
            </a:r>
            <a:r>
              <a:rPr lang="ru-RU" sz="1400" u="sng" dirty="0" smtClean="0"/>
              <a:t> </a:t>
            </a:r>
            <a:endParaRPr lang="ru-RU" sz="1400" u="sng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96752" y="1475656"/>
            <a:ext cx="2592288" cy="68407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1.Организация деятельности учреждений культуры;</a:t>
            </a:r>
          </a:p>
          <a:p>
            <a:r>
              <a:rPr lang="ru-RU" sz="1400" dirty="0" smtClean="0"/>
              <a:t>2. Укрепление материально-технической базы учреждений культуры;</a:t>
            </a:r>
          </a:p>
          <a:p>
            <a:r>
              <a:rPr lang="ru-RU" sz="1400" dirty="0" smtClean="0"/>
              <a:t>3. Комплектование книжных фондов библиотек муниципального образования «Нукутский район;</a:t>
            </a:r>
          </a:p>
          <a:p>
            <a:r>
              <a:rPr lang="ru-RU" sz="1400" dirty="0" smtClean="0"/>
              <a:t>4. Сохранение бурятского языка у населения;</a:t>
            </a:r>
          </a:p>
          <a:p>
            <a:r>
              <a:rPr lang="ru-RU" sz="1400" dirty="0" smtClean="0"/>
              <a:t>5. Поддержка талантливой молодежи. </a:t>
            </a:r>
            <a:endParaRPr lang="ru-RU" sz="1400" dirty="0"/>
          </a:p>
        </p:txBody>
      </p:sp>
      <p:pic>
        <p:nvPicPr>
          <p:cNvPr id="12" name="Picture 3" descr="C:\Users\Культура\Desktop\Downloads\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115616"/>
            <a:ext cx="2664296" cy="1944216"/>
          </a:xfrm>
          <a:prstGeom prst="rect">
            <a:avLst/>
          </a:prstGeom>
          <a:noFill/>
        </p:spPr>
      </p:pic>
      <p:pic>
        <p:nvPicPr>
          <p:cNvPr id="14" name="Picture 4" descr="C:\Users\Культура\Desktop\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6992" y="3491880"/>
            <a:ext cx="2492896" cy="2141984"/>
          </a:xfrm>
          <a:prstGeom prst="rect">
            <a:avLst/>
          </a:prstGeom>
          <a:noFill/>
        </p:spPr>
      </p:pic>
      <p:pic>
        <p:nvPicPr>
          <p:cNvPr id="19" name="Picture 2" descr="C:\Users\Культура\Desktop\Downloads\дш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2342" y="5004048"/>
            <a:ext cx="2615658" cy="194421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29992" y="2555776"/>
            <a:ext cx="2328008" cy="136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Культура\Desktop\Downloads\v7cu1eqVjEU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6444208"/>
            <a:ext cx="2808312" cy="1871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702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64" y="35496"/>
            <a:ext cx="1008112" cy="126396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156766"/>
              </p:ext>
            </p:extLst>
          </p:nvPr>
        </p:nvGraphicFramePr>
        <p:xfrm>
          <a:off x="188640" y="4499992"/>
          <a:ext cx="6553452" cy="36492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65251"/>
                <a:gridCol w="504591"/>
                <a:gridCol w="504591"/>
                <a:gridCol w="504591"/>
                <a:gridCol w="504591"/>
                <a:gridCol w="504591"/>
                <a:gridCol w="560656"/>
                <a:gridCol w="504590"/>
              </a:tblGrid>
              <a:tr h="3329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Основные показатели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Ед.</a:t>
                      </a:r>
                    </a:p>
                    <a:p>
                      <a:r>
                        <a:rPr lang="ru-RU" sz="1400" dirty="0" smtClean="0"/>
                        <a:t>изм.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2019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2021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2022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2023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2024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06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Темпы роста посещений муниципальных библиотек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82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Число участников </a:t>
                      </a:r>
                      <a:r>
                        <a:rPr kumimoji="0" lang="ru-RU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культурно-досуговых</a:t>
                      </a: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мероприятий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Тыс.чел.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5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Сохранность контингента обучающихся  ДШИ на конец учебного года по отношению к общему числу учащихся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91,0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91,0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92,0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92,0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93,0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93,0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44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Доля населения, охваченного мероприятиями по сохранению бурятского языка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44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Количество студентов-очников, обучающихся по целевому направлению в учреждениях культуры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Ед.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0" y="4067944"/>
            <a:ext cx="685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Планируемые</a:t>
            </a:r>
            <a:r>
              <a:rPr lang="ru-RU" sz="1400" dirty="0" smtClean="0"/>
              <a:t> </a:t>
            </a:r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результаты реализации </a:t>
            </a:r>
            <a:r>
              <a:rPr lang="ru-RU" sz="14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подпрограммы</a:t>
            </a:r>
            <a:endParaRPr lang="ru-RU" sz="1400" b="1" dirty="0">
              <a:ln/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448301"/>
              </p:ext>
            </p:extLst>
          </p:nvPr>
        </p:nvGraphicFramePr>
        <p:xfrm>
          <a:off x="260648" y="2483768"/>
          <a:ext cx="6597352" cy="10623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33039"/>
                <a:gridCol w="3659448"/>
                <a:gridCol w="827397"/>
                <a:gridCol w="724984"/>
                <a:gridCol w="652484"/>
              </a:tblGrid>
              <a:tr h="31989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п/п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Наименование</a:t>
                      </a:r>
                      <a:r>
                        <a:rPr lang="ru-RU" sz="1400" baseline="0" dirty="0" smtClean="0"/>
                        <a:t> подпрограммы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2022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2023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2024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2704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1.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Муниципальная программа «Культура» на 2019-2024 годы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32 878,2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33 637,7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37 601,2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0" y="1835696"/>
            <a:ext cx="6898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Объем финансирования на 2022 и плановый период 2023 и 2024 годов,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74790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59966" y="1331640"/>
            <a:ext cx="964778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/>
              <a:t>Цель </a:t>
            </a:r>
            <a:endParaRPr lang="ru-RU" sz="1400" b="1" u="sng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96752" y="1331640"/>
            <a:ext cx="5486509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Повышение эффективности и прозрачности деятельности органов местного самоуправления</a:t>
            </a:r>
            <a:endParaRPr lang="ru-RU" sz="14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409334"/>
              </p:ext>
            </p:extLst>
          </p:nvPr>
        </p:nvGraphicFramePr>
        <p:xfrm>
          <a:off x="357166" y="3929058"/>
          <a:ext cx="6338439" cy="10251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04271"/>
                <a:gridCol w="3328996"/>
                <a:gridCol w="760120"/>
                <a:gridCol w="760120"/>
                <a:gridCol w="784932"/>
              </a:tblGrid>
              <a:tr h="23886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п/п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Наименование</a:t>
                      </a:r>
                      <a:r>
                        <a:rPr lang="ru-RU" sz="1400" baseline="0" dirty="0" smtClean="0"/>
                        <a:t> программы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2022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2023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2024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982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1.</a:t>
                      </a: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Муниципальная программа «Местное самоуправление»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64 555,6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55 571,5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60 261,4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64" y="35496"/>
            <a:ext cx="1008112" cy="126396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-72008" y="59303"/>
            <a:ext cx="5877272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Муниципальная программа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«Местное самоуправление» 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на 2019 – 2024 годы</a:t>
            </a:r>
            <a:endParaRPr lang="ru-RU" b="1" dirty="0">
              <a:ln/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59965" y="2339752"/>
            <a:ext cx="964779" cy="100811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/>
              <a:t>Мероприятия</a:t>
            </a:r>
            <a:r>
              <a:rPr lang="ru-RU" sz="1400" u="sng" dirty="0" smtClean="0"/>
              <a:t> </a:t>
            </a:r>
            <a:endParaRPr lang="ru-RU" sz="1400" u="sng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96752" y="2285984"/>
            <a:ext cx="5446958" cy="128588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sz="1200" dirty="0" smtClean="0"/>
              <a:t>Обеспечение деятельности органов местного самоуправления </a:t>
            </a:r>
          </a:p>
          <a:p>
            <a:pPr marL="342900" indent="-342900">
              <a:buAutoNum type="arabicPeriod"/>
            </a:pPr>
            <a:r>
              <a:rPr lang="ru-RU" sz="1200" dirty="0" smtClean="0"/>
              <a:t>Материально – техническое и кадровое обеспечение органов местного самоуправления</a:t>
            </a:r>
          </a:p>
          <a:p>
            <a:pPr marL="342900" indent="-342900">
              <a:buAutoNum type="arabicPeriod"/>
            </a:pPr>
            <a:r>
              <a:rPr lang="ru-RU" sz="1200" dirty="0" smtClean="0"/>
              <a:t>Информационное освещение деятельности органов местного самоуправления</a:t>
            </a:r>
          </a:p>
          <a:p>
            <a:pPr marL="342900" indent="-342900">
              <a:buAutoNum type="arabicPeriod"/>
            </a:pPr>
            <a:r>
              <a:rPr lang="ru-RU" sz="1200" dirty="0" smtClean="0"/>
              <a:t>Осуществление отдельных областных государственных полномочий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85578" y="3505311"/>
            <a:ext cx="6898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Объем финансирования на 2022 и плановый период 2023 и 2024 годов, тыс. руб.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2852" y="5072066"/>
            <a:ext cx="6572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Планируемые</a:t>
            </a:r>
            <a:r>
              <a:rPr lang="ru-RU" sz="1400" b="1" dirty="0" smtClean="0"/>
              <a:t> </a:t>
            </a:r>
            <a:r>
              <a:rPr lang="ru-RU" sz="1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результаты реализации муниципальной программы</a:t>
            </a:r>
            <a:endParaRPr lang="ru-RU" sz="1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428604" y="5500694"/>
          <a:ext cx="6143669" cy="3022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648"/>
                <a:gridCol w="571500"/>
                <a:gridCol w="571508"/>
                <a:gridCol w="571504"/>
                <a:gridCol w="571504"/>
                <a:gridCol w="571504"/>
                <a:gridCol w="571501"/>
              </a:tblGrid>
              <a:tr h="736886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Основные показатели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2019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2020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2021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2022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2023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2024</a:t>
                      </a:r>
                      <a:endParaRPr lang="ru-RU" sz="1100" dirty="0"/>
                    </a:p>
                  </a:txBody>
                  <a:tcPr/>
                </a:tc>
              </a:tr>
              <a:tr h="534702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/>
                        <a:t>1. Отсутствие</a:t>
                      </a:r>
                      <a:r>
                        <a:rPr lang="ru-RU" sz="1100" baseline="0" dirty="0" smtClean="0"/>
                        <a:t> замечаний со стороны Губернатора и Правительства  Иркутской  области и иных исполнительных органов государственной власти Иркутской области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100%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100%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100%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100%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100%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100%</a:t>
                      </a:r>
                      <a:endParaRPr lang="ru-RU" sz="1100" dirty="0"/>
                    </a:p>
                  </a:txBody>
                  <a:tcPr/>
                </a:tc>
              </a:tr>
              <a:tr h="489292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2. Удельный вес компьютеров, подключенных к единой локальной вычислительной сети, от общего количества</a:t>
                      </a:r>
                      <a:r>
                        <a:rPr lang="ru-RU" sz="1100" baseline="0" dirty="0" smtClean="0"/>
                        <a:t> компьютеров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100%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100%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100%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100%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100%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100%</a:t>
                      </a:r>
                      <a:endParaRPr lang="ru-RU" sz="1100" dirty="0"/>
                    </a:p>
                  </a:txBody>
                  <a:tcPr/>
                </a:tc>
              </a:tr>
              <a:tr h="428993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3. Удельный вес опубликованных информационных материалов от общего количества направленных на публикацию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100%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100%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100%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100%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100%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100%</a:t>
                      </a:r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605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88640" y="705634"/>
            <a:ext cx="964778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/>
              <a:t>Цель </a:t>
            </a:r>
            <a:endParaRPr lang="ru-RU" sz="1400" b="1" u="sng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17909" y="705634"/>
            <a:ext cx="4366193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Создание благоприятных условий для развития физической культуры и спорта , повышение эффективности подготовки спортсменов</a:t>
            </a:r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64" y="35496"/>
            <a:ext cx="1008112" cy="126396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-72008" y="59303"/>
            <a:ext cx="587727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Муниципальная программа «Физическая культура и спорт на 2019-2024 годы</a:t>
            </a:r>
            <a:endParaRPr lang="ru-RU" b="1" dirty="0">
              <a:ln/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7157" y="1617101"/>
            <a:ext cx="1709802" cy="11014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/>
              <a:t>Мероприятия</a:t>
            </a:r>
            <a:r>
              <a:rPr lang="ru-RU" sz="1400" u="sng" dirty="0" smtClean="0"/>
              <a:t> </a:t>
            </a:r>
            <a:endParaRPr lang="ru-RU" sz="1400" u="sng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28321" y="1567019"/>
            <a:ext cx="3855781" cy="178084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sz="1400" dirty="0" smtClean="0"/>
              <a:t>«Проведение физкультурно-массовых и спортивных мероприятий»;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«Поддержка одаренных спортсменов»;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«Приобретение спортивного инвентаря»;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«Капитальные вложения в объекты физической культуры и спорта».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02" y="6362656"/>
            <a:ext cx="3356995" cy="27813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98" y="6362656"/>
            <a:ext cx="3600400" cy="2781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909" y="3419872"/>
            <a:ext cx="4055308" cy="294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9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64" y="35496"/>
            <a:ext cx="1008112" cy="126396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752713"/>
              </p:ext>
            </p:extLst>
          </p:nvPr>
        </p:nvGraphicFramePr>
        <p:xfrm>
          <a:off x="188640" y="4499992"/>
          <a:ext cx="6553452" cy="3901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65251"/>
                <a:gridCol w="504591"/>
                <a:gridCol w="504591"/>
                <a:gridCol w="504591"/>
                <a:gridCol w="504591"/>
                <a:gridCol w="504591"/>
                <a:gridCol w="560656"/>
                <a:gridCol w="504590"/>
              </a:tblGrid>
              <a:tr h="3329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Основные показатели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Ед.</a:t>
                      </a:r>
                    </a:p>
                    <a:p>
                      <a:r>
                        <a:rPr lang="ru-RU" sz="1400" dirty="0" smtClean="0"/>
                        <a:t>изм.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2019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2021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2022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2023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2024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06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Доля</a:t>
                      </a:r>
                      <a:r>
                        <a:rPr lang="ru-RU" sz="1200" baseline="0" dirty="0" smtClean="0"/>
                        <a:t> жителей, систематически занимающихся физической культурой и спортом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34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40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42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43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44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45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82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</a:t>
                      </a:r>
                      <a:r>
                        <a:rPr kumimoji="0" lang="ru-RU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проведенных физкультурно-массовых и спортивных мероприятиях, проводимых на разных уровнях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Ед.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25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27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30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32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35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37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5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Количество</a:t>
                      </a:r>
                      <a:r>
                        <a:rPr lang="ru-RU" sz="1200" baseline="0" dirty="0" smtClean="0"/>
                        <a:t> спортсменов </a:t>
                      </a:r>
                      <a:r>
                        <a:rPr lang="ru-RU" sz="1200" baseline="0" dirty="0" err="1" smtClean="0"/>
                        <a:t>Нукутского</a:t>
                      </a:r>
                      <a:r>
                        <a:rPr lang="ru-RU" sz="1200" baseline="0" dirty="0" smtClean="0"/>
                        <a:t> района, занявших призовые места, на спортивных мероприятиях, проводимых на различных уровнях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Чел.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80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100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110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120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130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140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44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Доля освоенных средств, выделенных на приобретение</a:t>
                      </a:r>
                      <a:r>
                        <a:rPr lang="ru-RU" sz="1200" baseline="0" dirty="0" smtClean="0"/>
                        <a:t>  спортивного инвентаря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100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100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100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100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100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100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44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Доля</a:t>
                      </a:r>
                      <a:r>
                        <a:rPr lang="ru-RU" sz="1200" baseline="0" dirty="0" smtClean="0"/>
                        <a:t> освоенных средств, выделенных на выборочный ремонт объектов  в сфере физической культуры и спорта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-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-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-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100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100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100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0" y="4067944"/>
            <a:ext cx="685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Планируемые</a:t>
            </a:r>
            <a:r>
              <a:rPr lang="ru-RU" sz="1400" dirty="0" smtClean="0"/>
              <a:t> </a:t>
            </a:r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результаты реализации </a:t>
            </a:r>
            <a:r>
              <a:rPr lang="ru-RU" sz="14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подпрограммы</a:t>
            </a:r>
            <a:endParaRPr lang="ru-RU" sz="1400" b="1" dirty="0">
              <a:ln/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464390"/>
              </p:ext>
            </p:extLst>
          </p:nvPr>
        </p:nvGraphicFramePr>
        <p:xfrm>
          <a:off x="260648" y="2483768"/>
          <a:ext cx="6597352" cy="10623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33039"/>
                <a:gridCol w="3659448"/>
                <a:gridCol w="827397"/>
                <a:gridCol w="724984"/>
                <a:gridCol w="652484"/>
              </a:tblGrid>
              <a:tr h="31989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п/п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Наименование</a:t>
                      </a:r>
                      <a:r>
                        <a:rPr lang="ru-RU" sz="1400" baseline="0" dirty="0" smtClean="0"/>
                        <a:t> подпрограммы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2022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2023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2024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2704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1.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Муниципальная программа «Физическая</a:t>
                      </a:r>
                      <a:r>
                        <a:rPr lang="ru-RU" sz="1400" baseline="0" dirty="0" smtClean="0"/>
                        <a:t> культура и спорт</a:t>
                      </a:r>
                      <a:r>
                        <a:rPr lang="ru-RU" sz="1400" dirty="0" smtClean="0"/>
                        <a:t>» на 2019-2024 годы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1 129,1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2 686,2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2 734,8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0" y="1835696"/>
            <a:ext cx="6898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Объем финансирования на 2022 и плановый период 2023 и 2024 годов,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413551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ownloads\1665393457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846" y="7201247"/>
            <a:ext cx="2211154" cy="194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дмин\Downloads\16653921930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59" y="7218040"/>
            <a:ext cx="2126298" cy="191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91738" y="660519"/>
            <a:ext cx="964778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/>
              <a:t>Цель </a:t>
            </a:r>
            <a:endParaRPr lang="ru-RU" sz="1400" b="1" u="sng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8588" y="667477"/>
            <a:ext cx="4608513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Создание условий для личностного и профессионального становления молодежи, формирования и развития духовно-нравственных и патриотических ценностей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64" y="35496"/>
            <a:ext cx="1008112" cy="126396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-32546" y="14188"/>
            <a:ext cx="587727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Муниципальная программа «Молодежная политика на 2019-2024 годы»</a:t>
            </a:r>
            <a:endParaRPr lang="ru-RU" b="1" dirty="0">
              <a:ln/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927" y="1619672"/>
            <a:ext cx="1512168" cy="126014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/>
              <a:t>Мероприятия</a:t>
            </a:r>
            <a:r>
              <a:rPr lang="ru-RU" sz="1400" u="sng" dirty="0" smtClean="0"/>
              <a:t> </a:t>
            </a:r>
            <a:endParaRPr lang="ru-RU" sz="1400" u="sng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76135" y="1596622"/>
            <a:ext cx="4001137" cy="355144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sz="1400" dirty="0"/>
              <a:t>Организация и проведение комплекса мероприятий по профилактике социально-негативных явлений среди несовершеннолетних и </a:t>
            </a:r>
            <a:r>
              <a:rPr lang="ru-RU" sz="1400" dirty="0" smtClean="0"/>
              <a:t>молодежи;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Патриотическое </a:t>
            </a:r>
            <a:r>
              <a:rPr lang="ru-RU" sz="1400" dirty="0"/>
              <a:t>воспитание граждан и допризывная подготовка </a:t>
            </a:r>
            <a:r>
              <a:rPr lang="ru-RU" sz="1400" dirty="0" smtClean="0"/>
              <a:t>молодежи;</a:t>
            </a:r>
          </a:p>
          <a:p>
            <a:pPr marL="342900" indent="-342900">
              <a:buAutoNum type="arabicPeriod"/>
            </a:pPr>
            <a:r>
              <a:rPr lang="ru-RU" sz="1400" dirty="0"/>
              <a:t>Проведение мероприятий, рейдов, направленных на  профилактику правонарушений и социально-негативных </a:t>
            </a:r>
            <a:r>
              <a:rPr lang="ru-RU" sz="1400" dirty="0" smtClean="0"/>
              <a:t>явлений;</a:t>
            </a:r>
          </a:p>
          <a:p>
            <a:pPr marL="342900" indent="-342900">
              <a:buAutoNum type="arabicPeriod"/>
            </a:pPr>
            <a:r>
              <a:rPr lang="ru-RU" sz="1400" dirty="0"/>
              <a:t>Улучшение жилищных условий молодым </a:t>
            </a:r>
            <a:r>
              <a:rPr lang="ru-RU" sz="1400" dirty="0" smtClean="0"/>
              <a:t>семьям;</a:t>
            </a:r>
          </a:p>
          <a:p>
            <a:pPr marL="342900" indent="-342900">
              <a:buAutoNum type="arabicPeriod"/>
            </a:pPr>
            <a:r>
              <a:rPr lang="ru-RU" sz="1400" dirty="0"/>
              <a:t>Проведение спортивных мероприятий,  акций, направленных на предупреждение распространения </a:t>
            </a:r>
            <a:r>
              <a:rPr lang="ru-RU" sz="1400" dirty="0" smtClean="0"/>
              <a:t>ВИЧ-инфекции.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44" y="5220072"/>
            <a:ext cx="3475156" cy="1981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" y="5220072"/>
            <a:ext cx="3378917" cy="19979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88" y="7020272"/>
            <a:ext cx="2808312" cy="212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6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64" y="35496"/>
            <a:ext cx="1008112" cy="126396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167958"/>
              </p:ext>
            </p:extLst>
          </p:nvPr>
        </p:nvGraphicFramePr>
        <p:xfrm>
          <a:off x="188640" y="4499992"/>
          <a:ext cx="6553452" cy="4450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65251"/>
                <a:gridCol w="504591"/>
                <a:gridCol w="504591"/>
                <a:gridCol w="504591"/>
                <a:gridCol w="504591"/>
                <a:gridCol w="504591"/>
                <a:gridCol w="560656"/>
                <a:gridCol w="504590"/>
              </a:tblGrid>
              <a:tr h="3329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Основные показатели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Ед.</a:t>
                      </a:r>
                    </a:p>
                    <a:p>
                      <a:r>
                        <a:rPr lang="ru-RU" sz="1400" dirty="0" smtClean="0"/>
                        <a:t>изм.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2019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2021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2022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2023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2024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06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Уровень молодежи, вовлеченной в реализацию мероприятий  молодежной политики, к общей численности молодежи </a:t>
                      </a:r>
                      <a:r>
                        <a:rPr lang="ru-RU" sz="1200" dirty="0" err="1" smtClean="0"/>
                        <a:t>Нукутского</a:t>
                      </a:r>
                      <a:r>
                        <a:rPr lang="ru-RU" sz="1200" dirty="0" smtClean="0"/>
                        <a:t> района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25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30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35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40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45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50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82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вес численности молодежи, принявшей участие в мероприятиях по профилактике социально-негативных явлений, к общей численности молодежи </a:t>
                      </a:r>
                      <a:r>
                        <a:rPr kumimoji="0" lang="ru-RU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Нукутского</a:t>
                      </a: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района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30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35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40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45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50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55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5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Численность молодежи, принявшей участие в мероприятиях патриотической направленности и допризывной подготовки 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Чел.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350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400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450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500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550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600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44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Количество семей, улучшивших жилищные условия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Ед.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2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2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2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2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2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2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44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Количество проведенных мероприятий, направленных на предупреждение  распространения ВИЧ – инфекции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Ед.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40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50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60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70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80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90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0" y="4067944"/>
            <a:ext cx="685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Планируемые</a:t>
            </a:r>
            <a:r>
              <a:rPr lang="ru-RU" sz="1400" dirty="0" smtClean="0"/>
              <a:t> </a:t>
            </a:r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результаты реализации </a:t>
            </a:r>
            <a:r>
              <a:rPr lang="ru-RU" sz="14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подпрограммы</a:t>
            </a:r>
            <a:endParaRPr lang="ru-RU" sz="1400" b="1" dirty="0">
              <a:ln/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058856"/>
              </p:ext>
            </p:extLst>
          </p:nvPr>
        </p:nvGraphicFramePr>
        <p:xfrm>
          <a:off x="260648" y="2483768"/>
          <a:ext cx="6597352" cy="10623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33039"/>
                <a:gridCol w="3659448"/>
                <a:gridCol w="827397"/>
                <a:gridCol w="724984"/>
                <a:gridCol w="652484"/>
              </a:tblGrid>
              <a:tr h="31989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п/п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Наименование</a:t>
                      </a:r>
                      <a:r>
                        <a:rPr lang="ru-RU" sz="1400" baseline="0" dirty="0" smtClean="0"/>
                        <a:t> подпрограммы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2022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2023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2024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2704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1.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Муниципальная программа «Молодежная политика» на 2019-2024 годы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360,0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460,0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560,0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0" y="1835696"/>
            <a:ext cx="6898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Объем финансирования на 2022 и плановый период 2023 и 2024 годов,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20743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48" y="228600"/>
            <a:ext cx="864096" cy="1083396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-4688" y="308633"/>
            <a:ext cx="5877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Основные показатели </a:t>
            </a:r>
          </a:p>
          <a:p>
            <a:pPr algn="ctr"/>
            <a:r>
              <a:rPr lang="ru-RU" dirty="0" smtClean="0"/>
              <a:t>социально-экономического развития </a:t>
            </a:r>
          </a:p>
          <a:p>
            <a:pPr algn="ctr"/>
            <a:r>
              <a:rPr lang="ru-RU" dirty="0" smtClean="0"/>
              <a:t>МО «Нукутский район»</a:t>
            </a:r>
            <a:endParaRPr lang="ru-RU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5586623"/>
              </p:ext>
            </p:extLst>
          </p:nvPr>
        </p:nvGraphicFramePr>
        <p:xfrm>
          <a:off x="404664" y="1547664"/>
          <a:ext cx="2838450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" name="Диаграмма" r:id="rId4" imgW="2847876" imgH="2171616" progId="MSGraph.Chart.8">
                  <p:embed/>
                </p:oleObj>
              </mc:Choice>
              <mc:Fallback>
                <p:oleObj name="Диаграмма" r:id="rId4" imgW="2847876" imgH="2171616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664" y="1547664"/>
                        <a:ext cx="2838450" cy="2171700"/>
                      </a:xfrm>
                      <a:prstGeom prst="rect">
                        <a:avLst/>
                      </a:prstGeom>
                      <a:solidFill>
                        <a:srgbClr val="CCDFF0"/>
                      </a:solidFill>
                      <a:ln w="158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950448"/>
              </p:ext>
            </p:extLst>
          </p:nvPr>
        </p:nvGraphicFramePr>
        <p:xfrm>
          <a:off x="3645024" y="1547664"/>
          <a:ext cx="2838450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name="Диаграмма" r:id="rId6" imgW="2847876" imgH="2171616" progId="MSGraph.Chart.8">
                  <p:embed/>
                </p:oleObj>
              </mc:Choice>
              <mc:Fallback>
                <p:oleObj name="Диаграмма" r:id="rId6" imgW="2847876" imgH="2171616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5024" y="1547664"/>
                        <a:ext cx="2838450" cy="2171700"/>
                      </a:xfrm>
                      <a:prstGeom prst="rect">
                        <a:avLst/>
                      </a:prstGeom>
                      <a:solidFill>
                        <a:srgbClr val="CCDFF0"/>
                      </a:solidFill>
                      <a:ln w="158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1586896"/>
              </p:ext>
            </p:extLst>
          </p:nvPr>
        </p:nvGraphicFramePr>
        <p:xfrm>
          <a:off x="404664" y="4067944"/>
          <a:ext cx="2817060" cy="2160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" name="Диаграмма" r:id="rId8" imgW="2847876" imgH="2038268" progId="MSGraph.Chart.8">
                  <p:embed/>
                </p:oleObj>
              </mc:Choice>
              <mc:Fallback>
                <p:oleObj name="Диаграмма" r:id="rId8" imgW="2847876" imgH="2038268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664" y="4067944"/>
                        <a:ext cx="2817060" cy="2160240"/>
                      </a:xfrm>
                      <a:prstGeom prst="rect">
                        <a:avLst/>
                      </a:prstGeom>
                      <a:solidFill>
                        <a:srgbClr val="CCDFF0"/>
                      </a:solidFill>
                      <a:ln w="158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604777"/>
              </p:ext>
            </p:extLst>
          </p:nvPr>
        </p:nvGraphicFramePr>
        <p:xfrm>
          <a:off x="3645024" y="4067944"/>
          <a:ext cx="2838450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name="Диаграмма" r:id="rId10" imgW="2847876" imgH="2171616" progId="MSGraph.Chart.8">
                  <p:embed/>
                </p:oleObj>
              </mc:Choice>
              <mc:Fallback>
                <p:oleObj name="Диаграмма" r:id="rId10" imgW="2847876" imgH="2171616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5024" y="4067944"/>
                        <a:ext cx="2838450" cy="2171700"/>
                      </a:xfrm>
                      <a:prstGeom prst="rect">
                        <a:avLst/>
                      </a:prstGeom>
                      <a:solidFill>
                        <a:srgbClr val="CCDFF0"/>
                      </a:solidFill>
                      <a:ln w="158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9152402"/>
              </p:ext>
            </p:extLst>
          </p:nvPr>
        </p:nvGraphicFramePr>
        <p:xfrm>
          <a:off x="404664" y="6588224"/>
          <a:ext cx="2838450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" name="Диаграмма" r:id="rId12" imgW="2847876" imgH="2171616" progId="MSGraph.Chart.8">
                  <p:embed/>
                </p:oleObj>
              </mc:Choice>
              <mc:Fallback>
                <p:oleObj name="Диаграмма" r:id="rId12" imgW="2847876" imgH="2171616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664" y="6588224"/>
                        <a:ext cx="2838450" cy="2171700"/>
                      </a:xfrm>
                      <a:prstGeom prst="rect">
                        <a:avLst/>
                      </a:prstGeom>
                      <a:solidFill>
                        <a:srgbClr val="CCDFF0"/>
                      </a:solidFill>
                      <a:ln w="158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1365314"/>
              </p:ext>
            </p:extLst>
          </p:nvPr>
        </p:nvGraphicFramePr>
        <p:xfrm>
          <a:off x="3645024" y="6588224"/>
          <a:ext cx="2838450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" name="Диаграмма" r:id="rId14" imgW="2847876" imgH="2171616" progId="MSGraph.Chart.8">
                  <p:embed/>
                </p:oleObj>
              </mc:Choice>
              <mc:Fallback>
                <p:oleObj name="Диаграмма" r:id="rId14" imgW="2847876" imgH="2171616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5024" y="6588224"/>
                        <a:ext cx="2838450" cy="2171700"/>
                      </a:xfrm>
                      <a:prstGeom prst="rect">
                        <a:avLst/>
                      </a:prstGeom>
                      <a:solidFill>
                        <a:srgbClr val="CCDFF0"/>
                      </a:solidFill>
                      <a:ln w="158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205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59966" y="1331640"/>
            <a:ext cx="964778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/>
              <a:t>Цель </a:t>
            </a:r>
            <a:endParaRPr lang="ru-RU" sz="1400" b="1" u="sng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96752" y="1331640"/>
            <a:ext cx="5486509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Повышение доступности и качества образования, обеспечение его соответствия требованиям современного социально-экономического развития региона и государства</a:t>
            </a:r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64" y="35496"/>
            <a:ext cx="1008112" cy="126396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-72008" y="59303"/>
            <a:ext cx="5877272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Муниципальная программа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«ОБРАЗОВАНИЕ» 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на 2019 – 2024 годы</a:t>
            </a:r>
            <a:endParaRPr lang="ru-RU" b="1" dirty="0">
              <a:ln/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59965" y="2339752"/>
            <a:ext cx="964779" cy="187220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/>
              <a:t>Мероприятия</a:t>
            </a:r>
            <a:r>
              <a:rPr lang="ru-RU" sz="1400" u="sng" dirty="0" smtClean="0"/>
              <a:t> </a:t>
            </a:r>
            <a:endParaRPr lang="ru-RU" sz="1400" u="sng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96752" y="2339752"/>
            <a:ext cx="5486510" cy="187220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1. Обеспечение деятельности детских дошкольных, общеобразовательных учреждений и учреждений дополнительного образования</a:t>
            </a:r>
          </a:p>
          <a:p>
            <a:r>
              <a:rPr lang="ru-RU" sz="1400" dirty="0" smtClean="0"/>
              <a:t>2. Капитальные ремонты в образовательных организациях</a:t>
            </a:r>
          </a:p>
          <a:p>
            <a:r>
              <a:rPr lang="ru-RU" sz="1400" dirty="0" smtClean="0"/>
              <a:t>3. Укрепление материально-технической базы в образовательных организациях</a:t>
            </a:r>
          </a:p>
          <a:p>
            <a:r>
              <a:rPr lang="ru-RU" sz="1400" dirty="0" smtClean="0"/>
              <a:t>4. Сохранение и дальнейшее развитие бурятского языка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2656" y="4427984"/>
            <a:ext cx="6525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Объем финансирования на 2022 и плановый период 2023 и 2024 годов, </a:t>
            </a:r>
          </a:p>
          <a:p>
            <a:pPr algn="ctr"/>
            <a:r>
              <a:rPr lang="ru-RU" sz="14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тыс. руб.</a:t>
            </a:r>
            <a:endParaRPr lang="ru-RU" sz="1400" dirty="0"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632165"/>
              </p:ext>
            </p:extLst>
          </p:nvPr>
        </p:nvGraphicFramePr>
        <p:xfrm>
          <a:off x="188640" y="5076056"/>
          <a:ext cx="6552729" cy="9759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2048"/>
                <a:gridCol w="3240360"/>
                <a:gridCol w="1008112"/>
                <a:gridCol w="936104"/>
                <a:gridCol w="936105"/>
              </a:tblGrid>
              <a:tr h="29544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п/п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</a:t>
                      </a:r>
                      <a:r>
                        <a:rPr lang="ru-RU" sz="1400" baseline="0" dirty="0" smtClean="0"/>
                        <a:t> программы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2022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2023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2024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066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1.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Муниципальная программа «ОБРАЗОВАНИЕ» на 2019 – 2024 годы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666 048,2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564 806,0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561 810,3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40" y="6372200"/>
            <a:ext cx="268083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640" y="7524328"/>
            <a:ext cx="1368151" cy="12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4944" y="6372200"/>
            <a:ext cx="2376264" cy="108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7032" y="7524328"/>
            <a:ext cx="28803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73216" y="6372200"/>
            <a:ext cx="122413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00808" y="7524328"/>
            <a:ext cx="187220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532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64" y="35496"/>
            <a:ext cx="1008112" cy="126396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5" name="TextBox 4"/>
          <p:cNvSpPr txBox="1"/>
          <p:nvPr/>
        </p:nvSpPr>
        <p:spPr>
          <a:xfrm>
            <a:off x="548680" y="323528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Муниципальная программа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«ОБРАЗОВАНИЕ» 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на 2019 – 2024 годы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030148"/>
              </p:ext>
            </p:extLst>
          </p:nvPr>
        </p:nvGraphicFramePr>
        <p:xfrm>
          <a:off x="260648" y="1979712"/>
          <a:ext cx="6364812" cy="43168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44934"/>
                <a:gridCol w="637268"/>
                <a:gridCol w="637268"/>
                <a:gridCol w="708075"/>
                <a:gridCol w="637267"/>
              </a:tblGrid>
              <a:tr h="46768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Основные показатели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Ед. </a:t>
                      </a:r>
                      <a:r>
                        <a:rPr lang="ru-RU" sz="1200" dirty="0" err="1" smtClean="0"/>
                        <a:t>изм</a:t>
                      </a:r>
                      <a:r>
                        <a:rPr lang="ru-RU" sz="1200" dirty="0" smtClean="0"/>
                        <a:t>.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2022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2023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2024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30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Охват детей в возрасте от 1,5 до 6 лет услугами муниципальных дошкольных образовательных учреждений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59,8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62,0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62,0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30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вес численности населения в возрасте от 7 до 17 лет, охваченного общим образованием, в общей численности населения в возрасте от 7 до 17 лет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%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85,7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86,0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86,0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50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Сохранение контингента обучающихся услугами дополнительного образования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%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33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Доля образовательных организаций, нуждающихся в проведении капитального ремонта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%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15,6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15,6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12,5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184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Доля образовательных учреждений, реализовавших мероприятия по укреплению материально-технической базы в рамках выделенных субсидий, от общего количества образовательных учреждений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%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31,0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34,5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37,9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19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Доля детей, изучающих бурятский язык в дошкольных и общеобразовательных организациях, в общей численности детей, охваченных дошкольным и общим образованием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%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27,9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28,0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28,0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2656" y="1547664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Планируемые</a:t>
            </a:r>
            <a:r>
              <a:rPr lang="ru-RU" sz="1400" dirty="0" smtClean="0"/>
              <a:t> </a:t>
            </a:r>
            <a:r>
              <a:rPr lang="ru-RU" sz="14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результаты реализации муниципальной программы</a:t>
            </a:r>
            <a:endParaRPr lang="ru-RU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648" y="6660232"/>
            <a:ext cx="1008112" cy="17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9240" y="6588224"/>
            <a:ext cx="102829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8800" y="7740352"/>
            <a:ext cx="165618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3016" y="6588224"/>
            <a:ext cx="18002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56792" y="6588224"/>
            <a:ext cx="183537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7032" y="7740352"/>
            <a:ext cx="1584176" cy="100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4919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33159" y="900113"/>
            <a:ext cx="965200" cy="86518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/>
              <a:t>Цель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33797" y="900113"/>
            <a:ext cx="3600301" cy="86518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400" dirty="0">
                <a:solidFill>
                  <a:srgbClr val="FFFFFF"/>
                </a:solidFill>
                <a:latin typeface="Arial" charset="0"/>
                <a:cs typeface="Arial" charset="0"/>
              </a:rPr>
              <a:t>Организация профилактики антитеррористической деятельности, противодействие возможным фактам проявления терроризма и экстремизма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805264" y="35496"/>
            <a:ext cx="1008112" cy="126396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7" name="Скругленный прямоугольник 16"/>
          <p:cNvSpPr/>
          <p:nvPr/>
        </p:nvSpPr>
        <p:spPr>
          <a:xfrm>
            <a:off x="169110" y="2071896"/>
            <a:ext cx="1459689" cy="92928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/>
              <a:t>Мероприятия</a:t>
            </a:r>
            <a:r>
              <a:rPr lang="ru-RU" sz="1400" u="sng" dirty="0"/>
              <a:t>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933797" y="2046946"/>
            <a:ext cx="3856038" cy="178117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Tx/>
              <a:buAutoNum type="arabicPeriod"/>
            </a:pPr>
            <a:r>
              <a:rPr lang="ru-RU" sz="1400">
                <a:solidFill>
                  <a:srgbClr val="FFFFFF"/>
                </a:solidFill>
                <a:cs typeface="Arial" charset="0"/>
              </a:rPr>
              <a:t>«</a:t>
            </a:r>
            <a:r>
              <a:rPr lang="ru-RU" sz="1400">
                <a:solidFill>
                  <a:srgbClr val="FFFFFF"/>
                </a:solidFill>
                <a:latin typeface="Arial" charset="0"/>
                <a:cs typeface="Arial" charset="0"/>
              </a:rPr>
              <a:t>Профилактика терроризма и экстремизма в сфере образования</a:t>
            </a:r>
            <a:r>
              <a:rPr lang="ru-RU" sz="1400">
                <a:solidFill>
                  <a:srgbClr val="FFFFFF"/>
                </a:solidFill>
                <a:cs typeface="Arial" charset="0"/>
              </a:rPr>
              <a:t>»</a:t>
            </a:r>
            <a:r>
              <a:rPr lang="ru-RU" sz="1400">
                <a:solidFill>
                  <a:srgbClr val="FFFFFF"/>
                </a:solidFill>
                <a:latin typeface="Arial" charset="0"/>
                <a:cs typeface="Arial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ru-RU" sz="1400">
                <a:solidFill>
                  <a:srgbClr val="FFFFFF"/>
                </a:solidFill>
                <a:cs typeface="Arial" charset="0"/>
              </a:rPr>
              <a:t>«</a:t>
            </a:r>
            <a:r>
              <a:rPr lang="ru-RU" sz="1400">
                <a:solidFill>
                  <a:srgbClr val="FFFFFF"/>
                </a:solidFill>
                <a:latin typeface="Arial" charset="0"/>
                <a:cs typeface="Arial" charset="0"/>
              </a:rPr>
              <a:t>Профилактика терроризма и экстремизма в области культуры</a:t>
            </a:r>
            <a:r>
              <a:rPr lang="ru-RU" sz="1400">
                <a:solidFill>
                  <a:srgbClr val="FFFFFF"/>
                </a:solidFill>
                <a:cs typeface="Arial" charset="0"/>
              </a:rPr>
              <a:t>»</a:t>
            </a:r>
            <a:r>
              <a:rPr lang="ru-RU" sz="1400">
                <a:solidFill>
                  <a:srgbClr val="FFFFFF"/>
                </a:solidFill>
                <a:latin typeface="Arial" charset="0"/>
                <a:cs typeface="Arial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ru-RU" sz="1400">
                <a:solidFill>
                  <a:srgbClr val="FFFFFF"/>
                </a:solidFill>
                <a:cs typeface="Arial" charset="0"/>
              </a:rPr>
              <a:t>«</a:t>
            </a:r>
            <a:r>
              <a:rPr lang="ru-RU" sz="1400">
                <a:solidFill>
                  <a:srgbClr val="FFFFFF"/>
                </a:solidFill>
                <a:latin typeface="Arial" charset="0"/>
                <a:cs typeface="Arial" charset="0"/>
              </a:rPr>
              <a:t>Профилактика терроризма и экстремизма в молодежной среде</a:t>
            </a:r>
            <a:r>
              <a:rPr lang="ru-RU" sz="1400">
                <a:solidFill>
                  <a:srgbClr val="FFFFFF"/>
                </a:solidFill>
                <a:cs typeface="Arial" charset="0"/>
              </a:rPr>
              <a:t>»</a:t>
            </a:r>
            <a:r>
              <a:rPr lang="ru-RU" sz="1400">
                <a:solidFill>
                  <a:srgbClr val="FFFFFF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13318" name="Text Box 12"/>
          <p:cNvSpPr txBox="1">
            <a:spLocks noChangeArrowheads="1"/>
          </p:cNvSpPr>
          <p:nvPr/>
        </p:nvSpPr>
        <p:spPr bwMode="auto">
          <a:xfrm>
            <a:off x="1268413" y="179388"/>
            <a:ext cx="44656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Профилактика терроризма и экстремизма» на 2021-2025 годы.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67206"/>
            <a:ext cx="1685691" cy="1264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584" y="4232576"/>
            <a:ext cx="1656184" cy="11994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692" y="3923928"/>
            <a:ext cx="3522891" cy="32101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588225"/>
            <a:ext cx="6864766" cy="255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62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805264" y="35496"/>
            <a:ext cx="1008112" cy="126396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graphicFrame>
        <p:nvGraphicFramePr>
          <p:cNvPr id="14438" name="Group 102"/>
          <p:cNvGraphicFramePr>
            <a:graphicFrameLocks noGrp="1"/>
          </p:cNvGraphicFramePr>
          <p:nvPr/>
        </p:nvGraphicFramePr>
        <p:xfrm>
          <a:off x="115888" y="3995738"/>
          <a:ext cx="6553200" cy="4669474"/>
        </p:xfrm>
        <a:graphic>
          <a:graphicData uri="http://schemas.openxmlformats.org/drawingml/2006/table">
            <a:tbl>
              <a:tblPr/>
              <a:tblGrid>
                <a:gridCol w="2965450"/>
                <a:gridCol w="504825"/>
                <a:gridCol w="503237"/>
                <a:gridCol w="504825"/>
                <a:gridCol w="504825"/>
                <a:gridCol w="504825"/>
                <a:gridCol w="560388"/>
                <a:gridCol w="504825"/>
              </a:tblGrid>
              <a:tr h="798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Основные показатели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Ед.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изм.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2019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2020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2021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2022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2023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2024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Количество проведенных мероприятий по профилактике терроризма и экстремизма в объектах образования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Ед.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</a:tr>
              <a:tr h="703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Доля объектов образования, обеспеченных инженерно-техническими средствами защиты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%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.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</a:tr>
              <a:tr h="703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Доля объектов культуры, обеспеченных инженерно-техническими средствами защиты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Ед.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</a:tr>
              <a:tr h="1089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Количество оформленных стендов в учреждениях культуры района по профилактике терроризма и экстремизма и противодействию экстремизму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Ед.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Количество проведенных мероприятий по профилактике терроризма и противодействию экстремизма   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Ед.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.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-6350" y="3650432"/>
            <a:ext cx="68580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Планируемые</a:t>
            </a:r>
            <a:r>
              <a:rPr lang="ru-RU" sz="1400" dirty="0">
                <a:latin typeface="+mn-lt"/>
                <a:cs typeface="+mn-cs"/>
              </a:rPr>
              <a:t> </a:t>
            </a:r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результаты реализации подпрограммы</a:t>
            </a:r>
          </a:p>
        </p:txBody>
      </p:sp>
      <p:graphicFrame>
        <p:nvGraphicFramePr>
          <p:cNvPr id="14440" name="Group 104"/>
          <p:cNvGraphicFramePr>
            <a:graphicFrameLocks noGrp="1"/>
          </p:cNvGraphicFramePr>
          <p:nvPr/>
        </p:nvGraphicFramePr>
        <p:xfrm>
          <a:off x="260350" y="2484438"/>
          <a:ext cx="6597650" cy="1097280"/>
        </p:xfrm>
        <a:graphic>
          <a:graphicData uri="http://schemas.openxmlformats.org/drawingml/2006/table">
            <a:tbl>
              <a:tblPr/>
              <a:tblGrid>
                <a:gridCol w="733425"/>
                <a:gridCol w="3659188"/>
                <a:gridCol w="827087"/>
                <a:gridCol w="725488"/>
                <a:gridCol w="652462"/>
              </a:tblGrid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п/п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Наименование подпрограммы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2022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2023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2024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27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1.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Муниципальная программа «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Профилактика терроризма и экстремизма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» на 20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-202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годы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2 134,9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1 034,5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134,5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350" y="1849984"/>
            <a:ext cx="6898954" cy="307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Объем финансирования на 2022 и плановый период 2023 и 2024 годов,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324153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59966" y="1331640"/>
            <a:ext cx="964778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 smtClean="0"/>
              <a:t>Цель </a:t>
            </a:r>
            <a:endParaRPr lang="ru-RU" sz="2000" b="1" u="sng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96752" y="1331640"/>
            <a:ext cx="5486509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ea typeface="Times New Roman"/>
              </a:rPr>
              <a:t>Повышение эффективности и усиление адресной направленности мер по социальной защите населения и граждан, нуждающихся в социальной поддержке</a:t>
            </a:r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64" y="35496"/>
            <a:ext cx="1008112" cy="126396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159964" y="205812"/>
            <a:ext cx="564529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Муниципальная программа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«Социальная поддержка населения»</a:t>
            </a:r>
            <a:endParaRPr lang="ru-RU" sz="2000" b="1" dirty="0" smtClean="0">
              <a:ln/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на 2019 – 2024 годы</a:t>
            </a:r>
            <a:endParaRPr lang="ru-RU" sz="2000" b="1" dirty="0">
              <a:ln/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49748" y="2483768"/>
            <a:ext cx="964779" cy="489654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ru-RU" sz="2000" b="1" dirty="0" smtClean="0"/>
              <a:t>Мероприятия</a:t>
            </a:r>
            <a:r>
              <a:rPr lang="ru-RU" sz="2000" u="sng" dirty="0" smtClean="0"/>
              <a:t> </a:t>
            </a:r>
            <a:endParaRPr lang="ru-RU" sz="2000" u="sng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340768" y="2339752"/>
            <a:ext cx="5112568" cy="50405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1400" dirty="0" smtClean="0">
                <a:ea typeface="Calibri"/>
              </a:rPr>
              <a:t>Выплата единовременного денежного поощрения за звание «Почётный гражданин </a:t>
            </a:r>
            <a:r>
              <a:rPr lang="ru-RU" sz="1400" dirty="0" err="1" smtClean="0">
                <a:ea typeface="Calibri"/>
              </a:rPr>
              <a:t>Нукутского</a:t>
            </a:r>
            <a:r>
              <a:rPr lang="ru-RU" sz="1400" dirty="0" smtClean="0">
                <a:ea typeface="Calibri"/>
              </a:rPr>
              <a:t> района»;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1400" dirty="0" smtClean="0">
                <a:ea typeface="Calibri"/>
              </a:rPr>
              <a:t>Оказание адресной материальной помощи отдельным категориям граждан. </a:t>
            </a:r>
          </a:p>
          <a:p>
            <a:pPr marL="342900" indent="-342900" algn="just">
              <a:buFont typeface="+mj-lt"/>
              <a:buAutoNum type="arabicPeriod"/>
              <a:tabLst>
                <a:tab pos="540385" algn="l"/>
              </a:tabLst>
            </a:pPr>
            <a:r>
              <a:rPr lang="ru-RU" sz="1400" dirty="0"/>
              <a:t>Выплата подъёмного пособия молодым специалистам, окончившим государственное образовательное учреждение высшего или среднего профессионального образования (медицинское) и поступившим на работу в ОГБУЗ "</a:t>
            </a:r>
            <a:r>
              <a:rPr lang="ru-RU" sz="1400" dirty="0" err="1"/>
              <a:t>Нукутская</a:t>
            </a:r>
            <a:r>
              <a:rPr lang="ru-RU" sz="1400" dirty="0"/>
              <a:t> районная больница" и вновь прибывшим специалистам</a:t>
            </a:r>
            <a:r>
              <a:rPr lang="ru-RU" sz="1400" dirty="0" smtClean="0"/>
              <a:t>.</a:t>
            </a:r>
          </a:p>
          <a:p>
            <a:pPr marL="342900" lvl="0" indent="-342900" algn="just">
              <a:buFont typeface="+mj-lt"/>
              <a:buAutoNum type="arabicPeriod"/>
              <a:tabLst>
                <a:tab pos="540385" algn="l"/>
              </a:tabLst>
            </a:pPr>
            <a:r>
              <a:rPr lang="ru-RU" sz="1400" dirty="0"/>
              <a:t>Осуществление отдельных областных государственных полномочий по предоставлению мер социальной поддержки многодетным и малоимущим семьям (льготное питание).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1400" dirty="0" smtClean="0"/>
              <a:t>«</a:t>
            </a:r>
            <a:r>
              <a:rPr lang="ru-RU" sz="1400" dirty="0"/>
              <a:t>Организация отдыха и оздоровления детей» </a:t>
            </a:r>
            <a:endParaRPr lang="ru-RU" sz="1400" dirty="0" smtClean="0">
              <a:ea typeface="Calibri"/>
            </a:endParaRPr>
          </a:p>
          <a:p>
            <a:pPr marL="342900" indent="-342900" algn="just">
              <a:buFont typeface="+mj-lt"/>
              <a:buAutoNum type="arabicPeriod"/>
              <a:tabLst>
                <a:tab pos="540385" algn="l"/>
              </a:tabLst>
            </a:pPr>
            <a:r>
              <a:rPr lang="ru-RU" sz="1400" dirty="0"/>
              <a:t>Укрепление материально-технической базы МБУ ДОЛ "Детский лагерь </a:t>
            </a:r>
            <a:r>
              <a:rPr lang="ru-RU" sz="1400" dirty="0" smtClean="0"/>
              <a:t>«Берёзка</a:t>
            </a:r>
            <a:r>
              <a:rPr lang="ru-RU" sz="1400" b="1" i="1" dirty="0" smtClean="0"/>
              <a:t>».</a:t>
            </a:r>
            <a:endParaRPr lang="ru-RU" sz="1400" b="1" i="1" dirty="0"/>
          </a:p>
          <a:p>
            <a:pPr marL="342900" indent="-342900" algn="just">
              <a:buFont typeface="+mj-lt"/>
              <a:buAutoNum type="arabicPeriod"/>
              <a:tabLst>
                <a:tab pos="540385" algn="l"/>
              </a:tabLst>
            </a:pPr>
            <a:r>
              <a:rPr lang="ru-RU" sz="1400" dirty="0" smtClean="0"/>
              <a:t>Проведение </a:t>
            </a:r>
            <a:r>
              <a:rPr lang="ru-RU" sz="1400" dirty="0"/>
              <a:t>физкультурных и спортивных мероприятий для пенсионеров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1026" name="Picture 2" descr="C:\Users\Админ\Desktop\День ходьбы\DSC_02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39" y="7380312"/>
            <a:ext cx="2554671" cy="16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7344854"/>
            <a:ext cx="2720011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5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203666"/>
              </p:ext>
            </p:extLst>
          </p:nvPr>
        </p:nvGraphicFramePr>
        <p:xfrm>
          <a:off x="141009" y="899592"/>
          <a:ext cx="6552729" cy="10623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6064"/>
                <a:gridCol w="3528392"/>
                <a:gridCol w="864096"/>
                <a:gridCol w="792088"/>
                <a:gridCol w="792089"/>
              </a:tblGrid>
              <a:tr h="31989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п/п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Наименование</a:t>
                      </a:r>
                      <a:r>
                        <a:rPr lang="ru-RU" sz="1400" baseline="0" dirty="0" smtClean="0"/>
                        <a:t> программы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2022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2023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2024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2704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1.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Муниципальная программа 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«Социальная поддержка населения» на </a:t>
                      </a:r>
                      <a:r>
                        <a:rPr lang="ru-RU" sz="1400" dirty="0" smtClean="0"/>
                        <a:t>2019 – 2024 годы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23 410,2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23 071,2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23 168,9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372" y="251521"/>
            <a:ext cx="6792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Объем </a:t>
            </a:r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финансирования на 2022 и плановый период 2023 и 2024 годов, тыс. руб.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372" y="2267744"/>
            <a:ext cx="685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Планируемые</a:t>
            </a:r>
            <a:r>
              <a:rPr lang="ru-RU" sz="1400" dirty="0" smtClean="0"/>
              <a:t> </a:t>
            </a:r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результаты реализации муниципальной программы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576766"/>
              </p:ext>
            </p:extLst>
          </p:nvPr>
        </p:nvGraphicFramePr>
        <p:xfrm>
          <a:off x="140648" y="2843808"/>
          <a:ext cx="6553452" cy="514597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65251"/>
                <a:gridCol w="504591"/>
                <a:gridCol w="504591"/>
                <a:gridCol w="504591"/>
                <a:gridCol w="504591"/>
                <a:gridCol w="504591"/>
                <a:gridCol w="560656"/>
                <a:gridCol w="504590"/>
              </a:tblGrid>
              <a:tr h="3329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Основные показатели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2019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2021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2022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2023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2024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5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Количество лиц, получивших единовременную денежную выплату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чел.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5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Количество лиц, получивших адресную материальную помощь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чел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5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Обеспеченность врачами на 10 тыс. человек населения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22,0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24,0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26,0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28,0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30,0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30,0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5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Удельный вес детей из многодетных и малоимущих семей, охваченных льготным питанием 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60,0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60,0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60,0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60,0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60,0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60,0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5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Удельный вес детей из многодетных и малоимущих семей, охваченных отдыхом и оздоровлением от общей численности детей, подлежащих оздоровлению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80,0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80,0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80,0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80,0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80,0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80,0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5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Доля освоенных средств, выделенных на укрепление материально-технической базы МБУ ДОЛ «Берёзка»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5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Доля пенсионеров, принявших участие в физкультурно-спортивных мероприятиях, от общего количества пенсионеров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66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1916832" y="1907704"/>
            <a:ext cx="3759423" cy="496855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Tx/>
              <a:buAutoNum type="arabicPeriod"/>
            </a:pPr>
            <a:endParaRPr lang="ru-RU" sz="1400" dirty="0" smtClean="0">
              <a:solidFill>
                <a:srgbClr val="FFFFFF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1400" dirty="0" smtClean="0">
                <a:solidFill>
                  <a:srgbClr val="FFFFFF"/>
                </a:solidFill>
                <a:cs typeface="Arial" charset="0"/>
              </a:rPr>
              <a:t>«</a:t>
            </a:r>
            <a:r>
              <a:rPr lang="ru-RU" sz="1400" dirty="0">
                <a:solidFill>
                  <a:srgbClr val="FFFFFF"/>
                </a:solidFill>
                <a:cs typeface="Arial" charset="0"/>
              </a:rPr>
              <a:t>Обеспечение защиты населения и территории района от чрезвычайных ситуаций»;</a:t>
            </a:r>
          </a:p>
          <a:p>
            <a:pPr marL="342900" indent="-342900">
              <a:buFontTx/>
              <a:buAutoNum type="arabicPeriod"/>
            </a:pPr>
            <a:r>
              <a:rPr lang="ru-RU" sz="1400" dirty="0">
                <a:solidFill>
                  <a:srgbClr val="FFFFFF"/>
                </a:solidFill>
                <a:cs typeface="Arial" charset="0"/>
              </a:rPr>
              <a:t>«Модернизация и обслуживание системы оповещения населения об угрозе или возникновении чрезвычайных ситуаций»;</a:t>
            </a:r>
          </a:p>
          <a:p>
            <a:pPr marL="342900" indent="-342900">
              <a:buFontTx/>
              <a:buAutoNum type="arabicPeriod"/>
            </a:pPr>
            <a:r>
              <a:rPr lang="ru-RU" sz="1400" dirty="0">
                <a:solidFill>
                  <a:srgbClr val="FFFFFF"/>
                </a:solidFill>
                <a:cs typeface="Arial" charset="0"/>
              </a:rPr>
              <a:t>«Организация мероприятий по повышению уровня подготовки специалистов, руководящего состава и населения к действиям при возникновении чрезвычайных ситуаций»;</a:t>
            </a:r>
          </a:p>
          <a:p>
            <a:pPr marL="342900" indent="-342900">
              <a:buFontTx/>
              <a:buAutoNum type="arabicPeriod"/>
            </a:pPr>
            <a:r>
              <a:rPr lang="ru-RU" sz="1400" dirty="0">
                <a:solidFill>
                  <a:srgbClr val="FFFFFF"/>
                </a:solidFill>
                <a:cs typeface="Arial" charset="0"/>
              </a:rPr>
              <a:t>«Информирование населения в области пожарной безопасности, безопасности на водных объектах и защиты от чрезвычайных ситуаций».</a:t>
            </a:r>
          </a:p>
          <a:p>
            <a:pPr marL="342900" indent="-342900">
              <a:buFontTx/>
              <a:buAutoNum type="arabicPeriod"/>
            </a:pPr>
            <a:r>
              <a:rPr lang="ru-RU" sz="1400" dirty="0">
                <a:solidFill>
                  <a:srgbClr val="FFFFFF"/>
                </a:solidFill>
                <a:cs typeface="Arial" charset="0"/>
              </a:rPr>
              <a:t>«Оснащение ЕДДС, создание, развитие и организация эксплуатации системы обеспечения вызова экстренных оперативных служб по единому номеру 112»</a:t>
            </a:r>
          </a:p>
          <a:p>
            <a:pPr marL="342900" indent="-342900">
              <a:buFontTx/>
              <a:buAutoNum type="arabicPeriod"/>
            </a:pPr>
            <a:endParaRPr lang="ru-RU" sz="14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544" y="827584"/>
            <a:ext cx="965200" cy="86518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/>
              <a:t>Цель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40768" y="827584"/>
            <a:ext cx="4248472" cy="86518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400" dirty="0">
                <a:solidFill>
                  <a:srgbClr val="FFFFFF"/>
                </a:solidFill>
                <a:cs typeface="Arial" charset="0"/>
              </a:rPr>
              <a:t>Повышение безопасности населения муниципального образования «</a:t>
            </a:r>
            <a:r>
              <a:rPr lang="ru-RU" sz="1400" dirty="0" err="1">
                <a:solidFill>
                  <a:srgbClr val="FFFFFF"/>
                </a:solidFill>
                <a:cs typeface="Arial" charset="0"/>
              </a:rPr>
              <a:t>Нукутский</a:t>
            </a:r>
            <a:r>
              <a:rPr lang="ru-RU" sz="1400" dirty="0">
                <a:solidFill>
                  <a:srgbClr val="FFFFFF"/>
                </a:solidFill>
                <a:cs typeface="Arial" charset="0"/>
              </a:rPr>
              <a:t> район»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805264" y="35496"/>
            <a:ext cx="1008112" cy="126396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7" name="Скругленный прямоугольник 16"/>
          <p:cNvSpPr/>
          <p:nvPr/>
        </p:nvSpPr>
        <p:spPr>
          <a:xfrm>
            <a:off x="63079" y="1979712"/>
            <a:ext cx="1709737" cy="110013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/>
              <a:t>Мероприятия</a:t>
            </a:r>
            <a:r>
              <a:rPr lang="ru-RU" sz="1400" u="sng" dirty="0"/>
              <a:t> 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2060674" y="179388"/>
            <a:ext cx="28086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Безопасность 2019-2023 г.</a:t>
            </a:r>
          </a:p>
        </p:txBody>
      </p:sp>
      <p:pic>
        <p:nvPicPr>
          <p:cNvPr id="1026" name="Picture 2" descr="C:\Users\Админ\Downloads\IMG_20221018_1008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907123"/>
            <a:ext cx="3515096" cy="223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096" y="6907122"/>
            <a:ext cx="3342904" cy="223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89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805264" y="35496"/>
            <a:ext cx="1008112" cy="126396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graphicFrame>
        <p:nvGraphicFramePr>
          <p:cNvPr id="14439" name="Group 103"/>
          <p:cNvGraphicFramePr>
            <a:graphicFrameLocks noGrp="1"/>
          </p:cNvGraphicFramePr>
          <p:nvPr/>
        </p:nvGraphicFramePr>
        <p:xfrm>
          <a:off x="188913" y="4500563"/>
          <a:ext cx="6553200" cy="3717608"/>
        </p:xfrm>
        <a:graphic>
          <a:graphicData uri="http://schemas.openxmlformats.org/drawingml/2006/table">
            <a:tbl>
              <a:tblPr/>
              <a:tblGrid>
                <a:gridCol w="2965450"/>
                <a:gridCol w="504825"/>
                <a:gridCol w="503237"/>
                <a:gridCol w="504825"/>
                <a:gridCol w="504825"/>
                <a:gridCol w="504825"/>
                <a:gridCol w="560388"/>
                <a:gridCol w="504825"/>
              </a:tblGrid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Основные показатели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Ед.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изм.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2019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2020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2021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2022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2023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2024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Разработка муниципальных правовых актов  в области обеспечении безопасности населения 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Ед.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Количество технических проверок состояния систем связи и оповещения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Ед.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Количество проведенных мероприятий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Ед.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Доля освоенных средств, выделенных на информирование население 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%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Сокращение среднего времени комплексного реагирования экстренных оперативных служб при обращении населения в ЕДДС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Мин.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0" y="4067944"/>
            <a:ext cx="68580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Планируемые</a:t>
            </a:r>
            <a:r>
              <a:rPr lang="ru-RU" sz="1400" dirty="0">
                <a:latin typeface="+mn-lt"/>
                <a:cs typeface="+mn-cs"/>
              </a:rPr>
              <a:t> </a:t>
            </a:r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результаты реализации подпрограммы</a:t>
            </a:r>
          </a:p>
        </p:txBody>
      </p:sp>
      <p:graphicFrame>
        <p:nvGraphicFramePr>
          <p:cNvPr id="14426" name="Group 90"/>
          <p:cNvGraphicFramePr>
            <a:graphicFrameLocks noGrp="1"/>
          </p:cNvGraphicFramePr>
          <p:nvPr/>
        </p:nvGraphicFramePr>
        <p:xfrm>
          <a:off x="260350" y="2484438"/>
          <a:ext cx="6597650" cy="1062355"/>
        </p:xfrm>
        <a:graphic>
          <a:graphicData uri="http://schemas.openxmlformats.org/drawingml/2006/table">
            <a:tbl>
              <a:tblPr/>
              <a:tblGrid>
                <a:gridCol w="733425"/>
                <a:gridCol w="3659188"/>
                <a:gridCol w="827087"/>
                <a:gridCol w="725488"/>
                <a:gridCol w="652462"/>
              </a:tblGrid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п/п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Наименование подпрограммы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2022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2023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2024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27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1.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Муниципальная программа «Безопасность» на 2019-2023 годы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5 639,3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4 756,4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5 128,1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FF1"/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350" y="1849984"/>
            <a:ext cx="6898954" cy="307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Объем финансирования на 2022 и плановый период 2023 и 2024 годов,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839511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59966" y="1331640"/>
            <a:ext cx="964778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/>
              <a:t>Цель </a:t>
            </a:r>
            <a:endParaRPr lang="ru-RU" sz="1400" b="1" u="sng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96752" y="1331640"/>
            <a:ext cx="5486509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Обеспечение устойчивого функционирования автомобильной дороги «Подъезд к д. </a:t>
            </a:r>
            <a:r>
              <a:rPr lang="ru-RU" sz="1400" dirty="0" err="1" smtClean="0"/>
              <a:t>Зунгар</a:t>
            </a:r>
            <a:r>
              <a:rPr lang="ru-RU" sz="1400" dirty="0" smtClean="0"/>
              <a:t>»</a:t>
            </a:r>
            <a:endParaRPr lang="ru-RU" sz="14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253921"/>
              </p:ext>
            </p:extLst>
          </p:nvPr>
        </p:nvGraphicFramePr>
        <p:xfrm>
          <a:off x="116632" y="3653692"/>
          <a:ext cx="6552729" cy="10623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28081"/>
                <a:gridCol w="3808425"/>
                <a:gridCol w="648072"/>
                <a:gridCol w="720080"/>
                <a:gridCol w="648071"/>
              </a:tblGrid>
              <a:tr h="31989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п/п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Наименование</a:t>
                      </a:r>
                      <a:r>
                        <a:rPr lang="ru-RU" sz="1400" baseline="0" dirty="0" smtClean="0"/>
                        <a:t> программы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2022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2023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2024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2704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1.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Муниципальная программа «Дорожное хозяйство» на 2019 – 2024 годы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83,5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73,5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73,5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64" y="35496"/>
            <a:ext cx="1008112" cy="126396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-72008" y="59303"/>
            <a:ext cx="5877272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Муниципальная программа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«Дорожное хозяйство» 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на 2019 – 2024 годы</a:t>
            </a:r>
            <a:endParaRPr lang="ru-RU" b="1" dirty="0">
              <a:ln/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59965" y="2339752"/>
            <a:ext cx="964779" cy="100811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/>
              <a:t>Мероприятия</a:t>
            </a:r>
            <a:r>
              <a:rPr lang="ru-RU" sz="1400" u="sng" dirty="0" smtClean="0"/>
              <a:t> </a:t>
            </a:r>
            <a:endParaRPr lang="ru-RU" sz="1400" u="sng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96752" y="2339752"/>
            <a:ext cx="5486510" cy="100811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AutoNum type="arabicPeriod"/>
            </a:pPr>
            <a:r>
              <a:rPr lang="ru-RU" sz="1400" dirty="0"/>
              <a:t>Содержание и ремонт автомобильной дороги общего пользования местного значения «Подъезд к д. </a:t>
            </a:r>
            <a:r>
              <a:rPr lang="ru-RU" sz="1400" dirty="0" err="1"/>
              <a:t>Зунгар</a:t>
            </a:r>
            <a:r>
              <a:rPr lang="ru-RU" sz="1400" dirty="0" smtClean="0"/>
              <a:t>»</a:t>
            </a:r>
            <a:r>
              <a:rPr lang="en-US" sz="1400" dirty="0"/>
              <a:t>;</a:t>
            </a:r>
            <a:endParaRPr lang="ru-RU" sz="1400" dirty="0"/>
          </a:p>
          <a:p>
            <a:pPr marL="342900" lvl="0" indent="-342900">
              <a:buAutoNum type="arabicPeriod"/>
            </a:pPr>
            <a:r>
              <a:rPr lang="ru-RU" sz="1400" dirty="0" smtClean="0"/>
              <a:t>Разработка Паспорта обеспечения транспортной безопасности объекта транспортной инфраструктуры</a:t>
            </a:r>
            <a:r>
              <a:rPr lang="en-US" sz="1400" dirty="0" smtClean="0"/>
              <a:t>.</a:t>
            </a:r>
            <a:endParaRPr lang="ru-RU" sz="14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-85578" y="3347864"/>
            <a:ext cx="6898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Объем финансирования на 2022 и плановый период 2023 и 2024 годов, тыс. руб.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178" y="4716016"/>
            <a:ext cx="685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Планируемые</a:t>
            </a:r>
            <a:r>
              <a:rPr lang="ru-RU" sz="1400" dirty="0" smtClean="0"/>
              <a:t> </a:t>
            </a:r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результаты реализации муниципальной программы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740815"/>
              </p:ext>
            </p:extLst>
          </p:nvPr>
        </p:nvGraphicFramePr>
        <p:xfrm>
          <a:off x="115905" y="5004048"/>
          <a:ext cx="6553452" cy="2499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65251"/>
                <a:gridCol w="504591"/>
                <a:gridCol w="504591"/>
                <a:gridCol w="504591"/>
                <a:gridCol w="504591"/>
                <a:gridCol w="504591"/>
                <a:gridCol w="560656"/>
                <a:gridCol w="504590"/>
              </a:tblGrid>
              <a:tr h="3329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Основные мероприятия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2019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2021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2022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2023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2024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5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Доля проведенных</a:t>
                      </a:r>
                      <a:r>
                        <a:rPr lang="ru-RU" sz="1400" baseline="0" dirty="0" smtClean="0"/>
                        <a:t> мероприятий по систематическому уходу за дорогой, дорожными сооружениями и полосой отвода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5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Обеспеченность разработанными Паспортами обеспечения транспортной безопасности объектов транспортной инфраструктуры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0,0</a:t>
                      </a:r>
                    </a:p>
                    <a:p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0,0</a:t>
                      </a:r>
                    </a:p>
                    <a:p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0,0</a:t>
                      </a:r>
                    </a:p>
                    <a:p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100</a:t>
                      </a:r>
                    </a:p>
                    <a:p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100</a:t>
                      </a:r>
                    </a:p>
                    <a:p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100</a:t>
                      </a:r>
                    </a:p>
                    <a:p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9" name="Picture 2" descr="C:\Users\Бондаренко\Desktop\4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920" y="7668344"/>
            <a:ext cx="1512168" cy="1273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2" name="Picture 4" descr="C:\Users\Бондаренко\Desktop\Безымянный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7668344"/>
            <a:ext cx="2434580" cy="1235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4" name="Picture 3" descr="C:\Users\Бондаренко\Desktop\222222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599" y="7668343"/>
            <a:ext cx="2410769" cy="1235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719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Без назва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976" y="7207696"/>
            <a:ext cx="2438400" cy="182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16632" y="1331640"/>
            <a:ext cx="843935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Цель </a:t>
            </a:r>
            <a:endParaRPr lang="ru-RU" sz="1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52736" y="1331640"/>
            <a:ext cx="5688632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Повышение качества и эффективности использования энергетических ресурсов и предоставляемых коммунальных услуг, модернизация и развитие коммунального хозяйства социальной сферы</a:t>
            </a:r>
            <a:endParaRPr lang="ru-RU" sz="14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586544"/>
              </p:ext>
            </p:extLst>
          </p:nvPr>
        </p:nvGraphicFramePr>
        <p:xfrm>
          <a:off x="116632" y="3813089"/>
          <a:ext cx="6552729" cy="1097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28081"/>
                <a:gridCol w="3808425"/>
                <a:gridCol w="648072"/>
                <a:gridCol w="720080"/>
                <a:gridCol w="648071"/>
              </a:tblGrid>
              <a:tr h="31989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п/п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Наименование</a:t>
                      </a:r>
                      <a:r>
                        <a:rPr lang="ru-RU" sz="1400" baseline="0" dirty="0" smtClean="0"/>
                        <a:t> программы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2022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2023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2024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2704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1.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Муниципальная программа «Коммунальная инфраструктура объектов социальной сферы на 2019 – 2024 годы»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336,0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336,0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336,0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72" y="98279"/>
            <a:ext cx="864096" cy="1083396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0" y="192286"/>
            <a:ext cx="5877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Муниципальная программа</a:t>
            </a:r>
          </a:p>
          <a:p>
            <a:pPr algn="ctr"/>
            <a:r>
              <a:rPr lang="ru-RU" dirty="0" smtClean="0"/>
              <a:t> «Коммунальная инфраструктура объектов социальной сферы» </a:t>
            </a:r>
          </a:p>
          <a:p>
            <a:pPr algn="ctr"/>
            <a:r>
              <a:rPr lang="ru-RU" dirty="0" smtClean="0"/>
              <a:t>на 2019 – 2024 годы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15907" y="2339752"/>
            <a:ext cx="843935" cy="100811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Мероприятия </a:t>
            </a:r>
            <a:endParaRPr lang="ru-RU" sz="14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52736" y="2339752"/>
            <a:ext cx="5688632" cy="100811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1.Утепление зданий социальной сферы (замена окон, дверей, утепление фасадов и т. д.)</a:t>
            </a:r>
          </a:p>
          <a:p>
            <a:r>
              <a:rPr lang="ru-RU" sz="1400" dirty="0" smtClean="0"/>
              <a:t>2. Строительство, капитальный ремонт объектов теплоснабжения учреждений социальной сферы</a:t>
            </a:r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-85578" y="3505311"/>
            <a:ext cx="6898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Объем финансирования на 2022 и плановый период 2023 и 2024 годов, тыс. руб.</a:t>
            </a:r>
            <a:endParaRPr lang="ru-RU" sz="1400" dirty="0"/>
          </a:p>
        </p:txBody>
      </p:sp>
      <p:pic>
        <p:nvPicPr>
          <p:cNvPr id="1026" name="Picture 2" descr="C:\Users\User\Desktop\736200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37" y="6664711"/>
            <a:ext cx="3352725" cy="2069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5" name="Picture 1" descr="C:\Users\User\Desktop\images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2" y="6283771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178" y="5006760"/>
            <a:ext cx="685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Планируемые результаты реализации муниципальной программы</a:t>
            </a:r>
            <a:endParaRPr lang="ru-RU" sz="1400" dirty="0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397531"/>
              </p:ext>
            </p:extLst>
          </p:nvPr>
        </p:nvGraphicFramePr>
        <p:xfrm>
          <a:off x="115905" y="5312229"/>
          <a:ext cx="6553452" cy="9838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65251"/>
                <a:gridCol w="504591"/>
                <a:gridCol w="504591"/>
                <a:gridCol w="504591"/>
                <a:gridCol w="504591"/>
                <a:gridCol w="504591"/>
                <a:gridCol w="560656"/>
                <a:gridCol w="504590"/>
              </a:tblGrid>
              <a:tr h="3329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Основные мероприятия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2019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2021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2022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2023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2024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5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Замена окон в образовательных организациях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Шт.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25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11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200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72" y="104228"/>
            <a:ext cx="864096" cy="1083396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144016" y="192286"/>
            <a:ext cx="5877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Бюджетные инвестиции в объекты капитального строительства муниципальной собственности </a:t>
            </a:r>
            <a:endParaRPr lang="ru-RU" dirty="0" smtClean="0"/>
          </a:p>
          <a:p>
            <a:pPr algn="ctr"/>
            <a:r>
              <a:rPr lang="ru-RU" dirty="0" smtClean="0"/>
              <a:t>в </a:t>
            </a:r>
            <a:r>
              <a:rPr lang="ru-RU" dirty="0"/>
              <a:t>2022 году</a:t>
            </a:r>
          </a:p>
        </p:txBody>
      </p:sp>
      <p:pic>
        <p:nvPicPr>
          <p:cNvPr id="3" name="Picture 2" descr="C:\Users\Бондаренко\Desktop\Новая папка (3)\20220926_1437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1928855"/>
            <a:ext cx="6332442" cy="3075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16024" y="1331640"/>
            <a:ext cx="64533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Бондаренко\Desktop\Новая папка (3)\20220926_1438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5148064"/>
            <a:ext cx="1853352" cy="3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Бондаренко\Desktop\Новая папка (3)\20220926_1439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104" y="5148064"/>
            <a:ext cx="2256190" cy="3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Бондаренко\Desktop\Новая папка (3)\20220926_1442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729" y="5148064"/>
            <a:ext cx="1853351" cy="3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0" y="13333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Капитальный ремонт МБДОУ </a:t>
            </a:r>
            <a:r>
              <a:rPr lang="ru-RU" dirty="0" err="1" smtClean="0"/>
              <a:t>Алтарикский</a:t>
            </a:r>
            <a:r>
              <a:rPr lang="ru-RU" dirty="0" smtClean="0"/>
              <a:t> детский сад </a:t>
            </a:r>
          </a:p>
          <a:p>
            <a:pPr algn="ctr"/>
            <a:r>
              <a:rPr lang="ru-RU" dirty="0" smtClean="0"/>
              <a:t>Стоимость работ: 21 940 150 рублей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240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Балсунаев ВС\Desktop\экология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770" y="6708198"/>
            <a:ext cx="2608590" cy="1752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Балсунаев ВС\Desktop\экология 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6732240"/>
            <a:ext cx="3168351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59966" y="1331640"/>
            <a:ext cx="964778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/>
              <a:t>Цель </a:t>
            </a:r>
            <a:endParaRPr lang="ru-RU" sz="1400" b="1" u="sng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96752" y="1331640"/>
            <a:ext cx="5486509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Обеспечение конституционных прав граждан на благоприятную окружающую среду 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597127"/>
              </p:ext>
            </p:extLst>
          </p:nvPr>
        </p:nvGraphicFramePr>
        <p:xfrm>
          <a:off x="116632" y="3813089"/>
          <a:ext cx="6552729" cy="10623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28081"/>
                <a:gridCol w="3808425"/>
                <a:gridCol w="648072"/>
                <a:gridCol w="720080"/>
                <a:gridCol w="648071"/>
              </a:tblGrid>
              <a:tr h="31989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п/п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Наименование</a:t>
                      </a:r>
                      <a:r>
                        <a:rPr lang="ru-RU" sz="1400" baseline="0" dirty="0" smtClean="0"/>
                        <a:t> программы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2022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2023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2024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2704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1.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Муниципальная программа «Окружающая среда на 2019 – 2024 годы»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64" y="35496"/>
            <a:ext cx="1008112" cy="126396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-72008" y="59303"/>
            <a:ext cx="5877272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Муниципальная программа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«Окружающая среда» 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на 2019 – 2024 годы</a:t>
            </a:r>
            <a:endParaRPr lang="ru-RU" b="1" dirty="0">
              <a:ln/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59965" y="2339752"/>
            <a:ext cx="964779" cy="100811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/>
              <a:t>Мероприятия</a:t>
            </a:r>
            <a:r>
              <a:rPr lang="ru-RU" sz="1400" u="sng" dirty="0" smtClean="0"/>
              <a:t> </a:t>
            </a:r>
            <a:endParaRPr lang="ru-RU" sz="1400" u="sng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96752" y="2339752"/>
            <a:ext cx="5486510" cy="100811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AutoNum type="arabicPeriod"/>
            </a:pPr>
            <a:r>
              <a:rPr lang="ru-RU" sz="1400" dirty="0" smtClean="0"/>
              <a:t>Охват </a:t>
            </a:r>
            <a:r>
              <a:rPr lang="ru-RU" sz="1400" dirty="0"/>
              <a:t>населения информационными </a:t>
            </a:r>
            <a:r>
              <a:rPr lang="ru-RU" sz="1400" dirty="0" smtClean="0"/>
              <a:t>материалами; </a:t>
            </a:r>
            <a:endParaRPr lang="ru-RU" sz="1400" dirty="0"/>
          </a:p>
          <a:p>
            <a:pPr marL="342900" lvl="0" indent="-342900">
              <a:buAutoNum type="arabicPeriod"/>
            </a:pPr>
            <a:r>
              <a:rPr lang="ru-RU" sz="1400" dirty="0" smtClean="0"/>
              <a:t>Установить объекты </a:t>
            </a:r>
            <a:r>
              <a:rPr lang="ru-RU" sz="1400" dirty="0"/>
              <a:t>на государственный учет, оказывающих негативное воздействие на окружающую </a:t>
            </a:r>
            <a:r>
              <a:rPr lang="ru-RU" sz="1400" dirty="0" smtClean="0"/>
              <a:t>среду;</a:t>
            </a:r>
          </a:p>
          <a:p>
            <a:pPr marL="342900" lvl="0" indent="-342900">
              <a:buAutoNum type="arabicPeriod"/>
            </a:pPr>
            <a:r>
              <a:rPr lang="ru-RU" sz="1400" dirty="0" smtClean="0"/>
              <a:t>Выявление </a:t>
            </a:r>
            <a:r>
              <a:rPr lang="ru-RU" sz="1400" dirty="0"/>
              <a:t>объектов накопленного вреда окружающей </a:t>
            </a:r>
            <a:r>
              <a:rPr lang="ru-RU" sz="1400" dirty="0" smtClean="0"/>
              <a:t>среде. </a:t>
            </a:r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-85578" y="3505311"/>
            <a:ext cx="6898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Объем финансирования на 2022 и плановый период 2023 и 2024 годов, тыс. руб.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178" y="5006760"/>
            <a:ext cx="685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Планируемые</a:t>
            </a:r>
            <a:r>
              <a:rPr lang="ru-RU" sz="1400" dirty="0" smtClean="0"/>
              <a:t> </a:t>
            </a:r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результаты реализации муниципальной программы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428379"/>
              </p:ext>
            </p:extLst>
          </p:nvPr>
        </p:nvGraphicFramePr>
        <p:xfrm>
          <a:off x="115905" y="5312229"/>
          <a:ext cx="6553452" cy="9838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65251"/>
                <a:gridCol w="504591"/>
                <a:gridCol w="504591"/>
                <a:gridCol w="504591"/>
                <a:gridCol w="504591"/>
                <a:gridCol w="504591"/>
                <a:gridCol w="560656"/>
                <a:gridCol w="504590"/>
              </a:tblGrid>
              <a:tr h="3329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Основные мероприятия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2019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2021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2022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2023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2024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5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Охват населения информационными материалами - буклеты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48,0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10,0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10,0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10,0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10,0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12,0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0" name="Picture 4" descr="C:\Users\Балсунаев ВС\Desktop\экология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48" y="6836240"/>
            <a:ext cx="2678417" cy="22722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6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59966" y="1331640"/>
            <a:ext cx="964778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/>
              <a:t>Цель </a:t>
            </a:r>
            <a:endParaRPr lang="ru-RU" sz="1400" b="1" u="sng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96752" y="1331640"/>
            <a:ext cx="5486509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Повышение качества управления муниципальными </a:t>
            </a:r>
            <a:r>
              <a:rPr lang="ru-RU" sz="1400" dirty="0" smtClean="0"/>
              <a:t>финансами, создание условий для эффективного и ответственного управления муниципальными финансами.</a:t>
            </a:r>
            <a:endParaRPr lang="ru-RU" sz="14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473213"/>
              </p:ext>
            </p:extLst>
          </p:nvPr>
        </p:nvGraphicFramePr>
        <p:xfrm>
          <a:off x="116632" y="4283968"/>
          <a:ext cx="6552729" cy="883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28081"/>
                <a:gridCol w="2944327"/>
                <a:gridCol w="1008112"/>
                <a:gridCol w="936104"/>
                <a:gridCol w="936105"/>
              </a:tblGrid>
              <a:tr h="30044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п/п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Наименование</a:t>
                      </a:r>
                      <a:r>
                        <a:rPr lang="ru-RU" sz="1400" baseline="0" dirty="0" smtClean="0"/>
                        <a:t> программы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2022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2023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2024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164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1.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«Муниципальные финансы» на 2019 – 2024 годы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93 429,1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78 941,6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79 957,8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64" y="35496"/>
            <a:ext cx="1008112" cy="126396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-72008" y="59303"/>
            <a:ext cx="5877272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Муниципальная программа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«Муниципальные финансы» 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на 2019 – 2024 годы</a:t>
            </a:r>
            <a:endParaRPr lang="ru-RU" b="1" dirty="0">
              <a:ln/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59965" y="2339752"/>
            <a:ext cx="964779" cy="14401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/>
              <a:t>Основ</a:t>
            </a:r>
          </a:p>
          <a:p>
            <a:pPr algn="ctr"/>
            <a:r>
              <a:rPr lang="ru-RU" sz="1400" b="1" u="sng" dirty="0" err="1" smtClean="0"/>
              <a:t>ные</a:t>
            </a:r>
            <a:r>
              <a:rPr lang="ru-RU" sz="1400" b="1" u="sng" dirty="0" smtClean="0"/>
              <a:t> мероприятия</a:t>
            </a:r>
            <a:r>
              <a:rPr lang="ru-RU" sz="1400" u="sng" dirty="0" smtClean="0"/>
              <a:t> </a:t>
            </a:r>
            <a:endParaRPr lang="ru-RU" sz="1400" u="sng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96752" y="2339752"/>
            <a:ext cx="5486510" cy="14401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1.</a:t>
            </a:r>
            <a:r>
              <a:rPr lang="ru-RU" sz="1400" dirty="0"/>
              <a:t> </a:t>
            </a:r>
            <a:r>
              <a:rPr lang="ru-RU" sz="1400" dirty="0" smtClean="0"/>
              <a:t>Разработка основных направлений бюджетной и налоговой политики района.</a:t>
            </a:r>
          </a:p>
          <a:p>
            <a:r>
              <a:rPr lang="ru-RU" sz="1400" dirty="0" smtClean="0"/>
              <a:t>2. Организация исполнения бюджета района.</a:t>
            </a:r>
          </a:p>
          <a:p>
            <a:r>
              <a:rPr lang="ru-RU" sz="1400" dirty="0" smtClean="0"/>
              <a:t>3. Управление бюджетным процессом и его совершенствование.</a:t>
            </a:r>
          </a:p>
          <a:p>
            <a:r>
              <a:rPr lang="ru-RU" sz="1400" dirty="0" smtClean="0"/>
              <a:t>4. Повышение эффективности системы муниципального финансового контроля и контроля в сфере закупок.</a:t>
            </a:r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24573" y="3842046"/>
            <a:ext cx="6898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Объем финансирования на 2022 и </a:t>
            </a:r>
            <a:r>
              <a:rPr lang="ru-RU" sz="14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на плановый </a:t>
            </a:r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период 2023 и 2024 годов, тыс. руб.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709" y="5320539"/>
            <a:ext cx="685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Планируемые</a:t>
            </a:r>
            <a:r>
              <a:rPr lang="ru-RU" sz="1400" dirty="0" smtClean="0"/>
              <a:t> </a:t>
            </a:r>
            <a:r>
              <a:rPr lang="ru-RU" sz="1400" b="1" dirty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результаты реализации муниципальной программы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709901"/>
              </p:ext>
            </p:extLst>
          </p:nvPr>
        </p:nvGraphicFramePr>
        <p:xfrm>
          <a:off x="159965" y="5652121"/>
          <a:ext cx="6553452" cy="22266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65251"/>
                <a:gridCol w="504591"/>
                <a:gridCol w="504591"/>
                <a:gridCol w="562798"/>
                <a:gridCol w="504056"/>
                <a:gridCol w="504056"/>
                <a:gridCol w="503519"/>
                <a:gridCol w="504590"/>
              </a:tblGrid>
              <a:tr h="39788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Основные показатели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2019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2021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2022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2023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2024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83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1.Доля налоговых и неналоговых доходов местного бюджета в общем объеме собственного</a:t>
                      </a:r>
                      <a:r>
                        <a:rPr lang="ru-RU" sz="1400" baseline="0" dirty="0" smtClean="0"/>
                        <a:t> доходов бюджета (без учета субвенции).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/>
                        <a:t>2.Доля расходов на обслуживание муниципального долга в общем объеме расходов (без учета субвенции)</a:t>
                      </a: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%</a:t>
                      </a:r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28,2</a:t>
                      </a:r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0,0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29,0</a:t>
                      </a:r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30,0</a:t>
                      </a:r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31,0</a:t>
                      </a:r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32,0</a:t>
                      </a:r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32,0</a:t>
                      </a:r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954" y="8028383"/>
            <a:ext cx="1495366" cy="972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646" y="8028383"/>
            <a:ext cx="1700808" cy="96311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8028383"/>
            <a:ext cx="1591183" cy="96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9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16632" y="1331640"/>
            <a:ext cx="843935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Цель </a:t>
            </a:r>
            <a:endParaRPr lang="ru-RU" sz="1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52736" y="1331640"/>
            <a:ext cx="5688632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Создание комфортных условий жизнедеятельности в сельской местности, обеспечение условий для повышения эффективности развития сельского хозяйства и санитарно-эпидемиологическое благополучие населения</a:t>
            </a:r>
            <a:endParaRPr lang="ru-RU" sz="14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705743"/>
              </p:ext>
            </p:extLst>
          </p:nvPr>
        </p:nvGraphicFramePr>
        <p:xfrm>
          <a:off x="220833" y="4961348"/>
          <a:ext cx="6552729" cy="10623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9855"/>
                <a:gridCol w="3816424"/>
                <a:gridCol w="792088"/>
                <a:gridCol w="792088"/>
                <a:gridCol w="752274"/>
              </a:tblGrid>
              <a:tr h="31989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п/п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Наименование</a:t>
                      </a:r>
                      <a:r>
                        <a:rPr lang="ru-RU" sz="1400" baseline="0" dirty="0" smtClean="0"/>
                        <a:t> программы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2022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2023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2024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2704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1.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Муниципальная программа «Сельское</a:t>
                      </a:r>
                      <a:r>
                        <a:rPr lang="ru-RU" sz="1400" baseline="0" dirty="0" smtClean="0"/>
                        <a:t> хозяйство </a:t>
                      </a:r>
                      <a:r>
                        <a:rPr lang="ru-RU" sz="1400" dirty="0" smtClean="0"/>
                        <a:t>2019 – 2024 годы»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619,0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1 619,0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1 619,0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72" y="98279"/>
            <a:ext cx="864096" cy="1083396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0" y="192286"/>
            <a:ext cx="5877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Муниципальная программа</a:t>
            </a:r>
          </a:p>
          <a:p>
            <a:pPr algn="ctr"/>
            <a:r>
              <a:rPr lang="ru-RU" dirty="0" smtClean="0"/>
              <a:t> «Сельское хозяйство» </a:t>
            </a:r>
          </a:p>
          <a:p>
            <a:pPr algn="ctr"/>
            <a:r>
              <a:rPr lang="ru-RU" dirty="0" smtClean="0"/>
              <a:t>на 2019 – 2024 годы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15907" y="2339752"/>
            <a:ext cx="843935" cy="208823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Мероприятия </a:t>
            </a:r>
            <a:endParaRPr lang="ru-RU" sz="14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52736" y="2339752"/>
            <a:ext cx="5688632" cy="208823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1. Строительство (приобретения) жилья, предоставляемого молодым семьям и молодым специалистам по договору найма жилого помещения</a:t>
            </a:r>
          </a:p>
          <a:p>
            <a:r>
              <a:rPr lang="ru-RU" sz="1400" dirty="0" smtClean="0"/>
              <a:t>2. Строительство</a:t>
            </a:r>
            <a:r>
              <a:rPr lang="ru-RU" sz="1400" dirty="0"/>
              <a:t> </a:t>
            </a:r>
            <a:r>
              <a:rPr lang="ru-RU" sz="1400" dirty="0" smtClean="0"/>
              <a:t>МФУК в п. </a:t>
            </a:r>
            <a:r>
              <a:rPr lang="ru-RU" sz="1400" dirty="0" err="1" smtClean="0"/>
              <a:t>Новонукутский</a:t>
            </a:r>
            <a:r>
              <a:rPr lang="ru-RU" sz="1400" dirty="0" smtClean="0"/>
              <a:t> на 250 мест.</a:t>
            </a:r>
          </a:p>
          <a:p>
            <a:r>
              <a:rPr lang="ru-RU" sz="1400" dirty="0" smtClean="0"/>
              <a:t>3. Проведение конкурсов, соревнований</a:t>
            </a:r>
          </a:p>
          <a:p>
            <a:r>
              <a:rPr lang="ru-RU" sz="1400" dirty="0" smtClean="0"/>
              <a:t>4.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областных государственных полномочий в сфере обращения с безнадзорными собаками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кошками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40954" y="4634135"/>
            <a:ext cx="6898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Объем финансирования на 2022 и плановый период 2023 и 2024 годов, тыс. руб.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0" y="6134212"/>
            <a:ext cx="3168263" cy="1440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08" y="6134212"/>
            <a:ext cx="3246465" cy="14401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9" y="7703840"/>
            <a:ext cx="3168264" cy="1440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08" y="7703840"/>
            <a:ext cx="32403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5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11560"/>
            <a:ext cx="685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Планируемые результаты реализации муниципальной программы</a:t>
            </a:r>
            <a:endParaRPr lang="ru-RU" sz="1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751604"/>
              </p:ext>
            </p:extLst>
          </p:nvPr>
        </p:nvGraphicFramePr>
        <p:xfrm>
          <a:off x="152274" y="1115616"/>
          <a:ext cx="6553452" cy="31563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65251"/>
                <a:gridCol w="504591"/>
                <a:gridCol w="504591"/>
                <a:gridCol w="504591"/>
                <a:gridCol w="504591"/>
                <a:gridCol w="504591"/>
                <a:gridCol w="560656"/>
                <a:gridCol w="504590"/>
              </a:tblGrid>
              <a:tr h="3329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Основные мероприятия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2019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2021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2022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2023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2024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5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(приобретение) жилья для молодых специалистов,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проживающих в сельской местности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 smtClean="0"/>
                        <a:t>кв.м</a:t>
                      </a:r>
                      <a:r>
                        <a:rPr lang="ru-RU" sz="1200" dirty="0" smtClean="0"/>
                        <a:t>.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180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5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действие учреждений культурно-досугового типа  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ед.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5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участников конкурса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от общего количества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сельхозтоваропроизводителей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44,8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44,8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44,8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44,8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44,8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44,8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5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отловленных бе6знадзорных собак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кошек 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гол.</a:t>
                      </a:r>
                      <a:endParaRPr lang="ru-RU" sz="12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160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160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49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65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70</a:t>
                      </a:r>
                      <a:endParaRPr lang="ru-RU" sz="14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57" y="6012160"/>
            <a:ext cx="2037006" cy="16159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4" y="4427984"/>
            <a:ext cx="2037007" cy="142471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883" y="4427984"/>
            <a:ext cx="2088232" cy="142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792" y="6012160"/>
            <a:ext cx="1969966" cy="1607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Содержимое 3" descr="20171014_1025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5883" y="6012160"/>
            <a:ext cx="2088232" cy="16077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72" y="4427985"/>
            <a:ext cx="1984386" cy="14247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57" y="7759874"/>
            <a:ext cx="2035834" cy="1296144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956" y="7759875"/>
            <a:ext cx="2083159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372" y="7759874"/>
            <a:ext cx="198438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63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16632" y="1241334"/>
            <a:ext cx="843935" cy="7383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Цель </a:t>
            </a:r>
            <a:endParaRPr lang="ru-RU" sz="1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59374" y="1241334"/>
            <a:ext cx="5688632" cy="7383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/>
              <a:t>Развитие экономического потенциала муниципального образования «Нукутский район»</a:t>
            </a:r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72" y="98279"/>
            <a:ext cx="864096" cy="1083396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0" y="192286"/>
            <a:ext cx="5877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Муниципальная программа</a:t>
            </a:r>
          </a:p>
          <a:p>
            <a:pPr algn="ctr"/>
            <a:r>
              <a:rPr lang="ru-RU" dirty="0" smtClean="0"/>
              <a:t> «Экономическое развитие» </a:t>
            </a:r>
          </a:p>
          <a:p>
            <a:pPr algn="ctr"/>
            <a:r>
              <a:rPr lang="ru-RU" dirty="0" smtClean="0"/>
              <a:t>на 2019 – 2024 годы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15906" y="2123728"/>
            <a:ext cx="843935" cy="68407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Мероприятия </a:t>
            </a:r>
            <a:endParaRPr lang="ru-RU" sz="14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52736" y="2123728"/>
            <a:ext cx="3672408" cy="68407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just">
              <a:buFont typeface="+mj-lt"/>
              <a:buAutoNum type="arabicPeriod"/>
              <a:tabLst>
                <a:tab pos="273050" algn="l"/>
              </a:tabLst>
            </a:pPr>
            <a:r>
              <a:rPr lang="ru-RU" sz="1400" dirty="0"/>
              <a:t> Организация и проведение конференций, форумов, круглых </a:t>
            </a:r>
            <a:r>
              <a:rPr lang="ru-RU" sz="1400" dirty="0" smtClean="0"/>
              <a:t>столов по вопросам ведения предпринимательской деятельности, в сфере потребительского рынка, по вопросам охраны труда;</a:t>
            </a:r>
            <a:endParaRPr lang="ru-RU" sz="1400" dirty="0"/>
          </a:p>
          <a:p>
            <a:pPr algn="just">
              <a:buFont typeface="+mj-lt"/>
              <a:buAutoNum type="arabicPeriod"/>
              <a:tabLst>
                <a:tab pos="273050" algn="l"/>
              </a:tabLst>
            </a:pPr>
            <a:r>
              <a:rPr lang="ru-RU" sz="1400" dirty="0" smtClean="0"/>
              <a:t> Финансовая поддержка начинающих СМСП – гранты начинающим на создание собственного бизнеса;</a:t>
            </a:r>
          </a:p>
          <a:p>
            <a:pPr algn="just">
              <a:buFont typeface="+mj-lt"/>
              <a:buAutoNum type="arabicPeriod"/>
              <a:tabLst>
                <a:tab pos="273050" algn="l"/>
              </a:tabLst>
            </a:pPr>
            <a:r>
              <a:rPr lang="ru-RU" sz="1400" dirty="0" smtClean="0"/>
              <a:t> Проведение конкурсов среди организаций торговли, общественного питания, бытового обслуживания;</a:t>
            </a:r>
          </a:p>
          <a:p>
            <a:pPr algn="just">
              <a:buFont typeface="+mj-lt"/>
              <a:buAutoNum type="arabicPeriod"/>
              <a:tabLst>
                <a:tab pos="273050" algn="l"/>
              </a:tabLst>
            </a:pPr>
            <a:r>
              <a:rPr lang="ru-RU" sz="1400" dirty="0" smtClean="0"/>
              <a:t> Организация и проведение ярмарочных мероприятий;</a:t>
            </a:r>
          </a:p>
          <a:p>
            <a:pPr algn="just">
              <a:buFont typeface="+mj-lt"/>
              <a:buAutoNum type="arabicPeriod"/>
              <a:tabLst>
                <a:tab pos="273050" algn="l"/>
              </a:tabLst>
            </a:pPr>
            <a:r>
              <a:rPr lang="ru-RU" sz="1400" dirty="0" smtClean="0"/>
              <a:t> Разработка фирменного стиля и изготовление сувенирной продукции;</a:t>
            </a:r>
          </a:p>
          <a:p>
            <a:pPr algn="just">
              <a:buFont typeface="+mj-lt"/>
              <a:buAutoNum type="arabicPeriod"/>
              <a:tabLst>
                <a:tab pos="273050" algn="l"/>
              </a:tabLst>
            </a:pPr>
            <a:r>
              <a:rPr lang="ru-RU" sz="1400" dirty="0"/>
              <a:t> </a:t>
            </a:r>
            <a:r>
              <a:rPr lang="ru-RU" sz="1400" dirty="0" smtClean="0"/>
              <a:t>Изготовление и установка объектов туристской навигации, туристических достопримечательностей;</a:t>
            </a:r>
          </a:p>
          <a:p>
            <a:pPr algn="just">
              <a:buFont typeface="+mj-lt"/>
              <a:buAutoNum type="arabicPeriod"/>
              <a:tabLst>
                <a:tab pos="273050" algn="l"/>
              </a:tabLst>
            </a:pPr>
            <a:r>
              <a:rPr lang="ru-RU" sz="1400" dirty="0"/>
              <a:t> </a:t>
            </a:r>
            <a:r>
              <a:rPr lang="ru-RU" sz="1400" dirty="0" smtClean="0"/>
              <a:t>Организация и проведение конкурсов по охране труда;</a:t>
            </a:r>
          </a:p>
          <a:p>
            <a:pPr algn="just">
              <a:buFont typeface="+mj-lt"/>
              <a:buAutoNum type="arabicPeriod"/>
              <a:tabLst>
                <a:tab pos="273050" algn="l"/>
              </a:tabLst>
            </a:pPr>
            <a:r>
              <a:rPr lang="ru-RU" sz="1400" dirty="0" smtClean="0"/>
              <a:t> Осуществление отдельных областных государственных полномочий в сфере труда;</a:t>
            </a:r>
          </a:p>
          <a:p>
            <a:pPr algn="just">
              <a:buFont typeface="+mj-lt"/>
              <a:buAutoNum type="arabicPeriod"/>
              <a:tabLst>
                <a:tab pos="273050" algn="l"/>
              </a:tabLst>
            </a:pPr>
            <a:r>
              <a:rPr lang="ru-RU" sz="1400" dirty="0" smtClean="0"/>
              <a:t> Проведение конкурсов среди некоммерческих организаций;</a:t>
            </a:r>
          </a:p>
          <a:p>
            <a:pPr algn="just">
              <a:buFont typeface="+mj-lt"/>
              <a:buAutoNum type="arabicPeriod"/>
              <a:tabLst>
                <a:tab pos="273050" algn="l"/>
              </a:tabLst>
            </a:pPr>
            <a:r>
              <a:rPr lang="ru-RU" sz="1400" dirty="0"/>
              <a:t> </a:t>
            </a:r>
            <a:r>
              <a:rPr lang="ru-RU" sz="1400" dirty="0" smtClean="0"/>
              <a:t>Внесение изменений в Схему территориального планирования муниципального образования «Нукутский район»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006" y="2128705"/>
            <a:ext cx="1905000" cy="142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63" y="3690769"/>
            <a:ext cx="1895043" cy="150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Центр документации по охране труд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368" y="7498925"/>
            <a:ext cx="1901681" cy="149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367" y="5364088"/>
            <a:ext cx="1901681" cy="199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28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72" y="98279"/>
            <a:ext cx="864096" cy="1083396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0" y="192286"/>
            <a:ext cx="5877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Муниципальная программа</a:t>
            </a:r>
          </a:p>
          <a:p>
            <a:pPr algn="ctr"/>
            <a:r>
              <a:rPr lang="ru-RU" dirty="0" smtClean="0"/>
              <a:t> «Экономическое развитие» </a:t>
            </a:r>
          </a:p>
          <a:p>
            <a:pPr algn="ctr"/>
            <a:r>
              <a:rPr lang="ru-RU" dirty="0" smtClean="0"/>
              <a:t>на 2019 – 2024 годы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0718" y="3015177"/>
            <a:ext cx="685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Планируемые результаты реализации муниципальной программы</a:t>
            </a:r>
            <a:endParaRPr lang="ru-RU" sz="1400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271433"/>
              </p:ext>
            </p:extLst>
          </p:nvPr>
        </p:nvGraphicFramePr>
        <p:xfrm>
          <a:off x="105418" y="3491880"/>
          <a:ext cx="6624736" cy="5242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64298"/>
                <a:gridCol w="504056"/>
                <a:gridCol w="576064"/>
                <a:gridCol w="576064"/>
                <a:gridCol w="576064"/>
                <a:gridCol w="576064"/>
                <a:gridCol w="576064"/>
                <a:gridCol w="576062"/>
              </a:tblGrid>
              <a:tr h="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Наименование</a:t>
                      </a:r>
                      <a:r>
                        <a:rPr lang="ru-RU" sz="1400" baseline="0" dirty="0" smtClean="0"/>
                        <a:t> показателя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2019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2020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2021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2022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2023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2024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018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Среднесписочная</a:t>
                      </a:r>
                      <a:r>
                        <a:rPr lang="ru-RU" sz="1400" baseline="0" dirty="0" smtClean="0"/>
                        <a:t> численность работающих 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чел.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</a:t>
                      </a:r>
                      <a:r>
                        <a:rPr lang="ru-RU" sz="1200" baseline="0" dirty="0" smtClean="0"/>
                        <a:t>364,9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2397,0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2419,0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2443,0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ru-RU" sz="1200" dirty="0" smtClean="0"/>
                        <a:t>2466,0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ru-RU" sz="1200" dirty="0" smtClean="0"/>
                        <a:t>2490,0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018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Число субъектов малого и среднего предпринимательства в расчете</a:t>
                      </a:r>
                      <a:r>
                        <a:rPr lang="ru-RU" sz="1400" baseline="0" dirty="0" smtClean="0"/>
                        <a:t> на 10 тыс. чел. населения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ед.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218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218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219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219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220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220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31478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Оборот розничной торговли на 1 жителя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тыс. руб.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55,2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58,0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60,9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63,9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67,0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70,1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</a:tr>
              <a:tr h="31478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Общее количество</a:t>
                      </a:r>
                      <a:r>
                        <a:rPr lang="ru-RU" sz="1400" baseline="0" dirty="0" smtClean="0"/>
                        <a:t> ярмарочных мероприятий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ед.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18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21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21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22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31478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Доля населённых пунктов, не охваченных</a:t>
                      </a:r>
                      <a:r>
                        <a:rPr lang="ru-RU" sz="1400" baseline="0" dirty="0" smtClean="0"/>
                        <a:t> торговлей, от общего количества населённых пунктов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38,0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35,0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35,0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32,0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30,0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27,0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</a:tr>
              <a:tr h="31478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Общее количество туристов, посетивших</a:t>
                      </a:r>
                      <a:r>
                        <a:rPr lang="ru-RU" sz="1400" baseline="0" dirty="0" smtClean="0"/>
                        <a:t> Нукутский район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чел.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1825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1861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1897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1933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1969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2005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31478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Уровень производственного</a:t>
                      </a:r>
                      <a:r>
                        <a:rPr lang="ru-RU" sz="1400" baseline="0" dirty="0" smtClean="0"/>
                        <a:t> травматизма в расчете на 1 тыс. работающих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сл.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0,4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0,4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0,4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0,3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0,3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0,3</a:t>
                      </a:r>
                      <a:endParaRPr lang="ru-RU" sz="12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31691" y="1360161"/>
            <a:ext cx="6898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Объем финансирования на 2022 и плановый период 2023 и 2024 годов, тыс. руб.</a:t>
            </a:r>
            <a:endParaRPr lang="ru-RU" sz="1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199285"/>
              </p:ext>
            </p:extLst>
          </p:nvPr>
        </p:nvGraphicFramePr>
        <p:xfrm>
          <a:off x="188639" y="1835696"/>
          <a:ext cx="6552729" cy="10252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9820"/>
                <a:gridCol w="3816424"/>
                <a:gridCol w="720080"/>
                <a:gridCol w="720080"/>
                <a:gridCol w="766325"/>
              </a:tblGrid>
              <a:tr h="31817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п/п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Наименование</a:t>
                      </a:r>
                      <a:r>
                        <a:rPr lang="ru-RU" sz="1400" baseline="0" dirty="0" smtClean="0"/>
                        <a:t> программы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2022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2023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2024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994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1.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Муниципальная программа «Экономическое развитие» на 2019 – 2024 годы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1 161,3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1 161,3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1 161,3</a:t>
                      </a:r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88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764" y="285720"/>
            <a:ext cx="6174508" cy="8501122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НЕПРОГРАММНАЯ ДЕЯТЕЛЬНОСТЬ</a:t>
            </a:r>
          </a:p>
          <a:p>
            <a:pPr algn="ctr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Наряду с расходами, представленными в муниципальных программах муниципального образования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Нукутский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район», в местном бюджете предусмотрены средства на содержание органов местного самоуправления, обеспечивающих законотворческие и контрольные функции. Указанные расходы обозначаются как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непрограммные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расходы» и занимают в бюджете менее 1%.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Кроме того, 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непрограммную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часть включены расходы на осуществление областных государственных полномочий по определению персонального состава и обеспечения деятельности административных комиссий (областные субвенции местным бюджетам).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На непрограммную деятельность в местном бюджете на 2022-2024 годы предусмотрено, тыс. руб. </a:t>
            </a:r>
          </a:p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Направления расходов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непрограммной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деятельности, тыс. руб.</a:t>
            </a:r>
          </a:p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191056"/>
              </p:ext>
            </p:extLst>
          </p:nvPr>
        </p:nvGraphicFramePr>
        <p:xfrm>
          <a:off x="500042" y="4143372"/>
          <a:ext cx="5929355" cy="3336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731"/>
                <a:gridCol w="1034190"/>
                <a:gridCol w="1034190"/>
                <a:gridCol w="965244"/>
              </a:tblGrid>
              <a:tr h="428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38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Другие общегосударственные вопросы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821,3</a:t>
                      </a:r>
                      <a:endParaRPr lang="ru-RU" sz="1400" b="0" i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821,3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821,3</a:t>
                      </a:r>
                    </a:p>
                  </a:txBody>
                  <a:tcPr marL="7620" marR="7620" marT="7620" marB="0" anchor="ctr"/>
                </a:tc>
              </a:tr>
              <a:tr h="5534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Функционирование Контрольного органа 	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4 186,3</a:t>
                      </a:r>
                      <a:endParaRPr lang="ru-RU" sz="1400" b="0" i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3 468,1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3 704,3</a:t>
                      </a:r>
                    </a:p>
                  </a:txBody>
                  <a:tcPr marL="7620" marR="7620" marT="7620" marB="0" anchor="ctr"/>
                </a:tc>
              </a:tr>
              <a:tr h="7877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Функционирование представительного органа 	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3 813,1</a:t>
                      </a:r>
                      <a:endParaRPr lang="ru-RU" sz="1400" b="0" i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3 178,9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3 426,1</a:t>
                      </a:r>
                    </a:p>
                  </a:txBody>
                  <a:tcPr marL="7620" marR="7620" marT="7620" marB="0" anchor="ctr"/>
                </a:tc>
              </a:tr>
              <a:tr h="6077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8 820,7</a:t>
                      </a:r>
                      <a:endParaRPr lang="ru-RU" sz="1400" b="0" i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7 468,3</a:t>
                      </a:r>
                      <a:endParaRPr lang="ru-RU" sz="1400" b="0" i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7 951,7</a:t>
                      </a:r>
                      <a:endParaRPr lang="ru-RU" sz="1400" b="0" i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415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72" y="104228"/>
            <a:ext cx="864096" cy="1083396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144016" y="192286"/>
            <a:ext cx="5877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Бюджетные инвестиции в объекты капитального строительства муниципальной собственности </a:t>
            </a:r>
            <a:endParaRPr lang="ru-RU" dirty="0" smtClean="0"/>
          </a:p>
          <a:p>
            <a:pPr algn="ctr"/>
            <a:r>
              <a:rPr lang="ru-RU" dirty="0" smtClean="0"/>
              <a:t>в </a:t>
            </a:r>
            <a:r>
              <a:rPr lang="ru-RU" dirty="0"/>
              <a:t>2022 году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16024" y="1331640"/>
            <a:ext cx="64533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13333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Капитальный ремонт школы в селе </a:t>
            </a:r>
            <a:r>
              <a:rPr lang="ru-RU" dirty="0" err="1" smtClean="0"/>
              <a:t>Хареты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Стоимость работ: 126 793 590 рублей </a:t>
            </a:r>
            <a:endParaRPr lang="ru-RU" dirty="0"/>
          </a:p>
        </p:txBody>
      </p:sp>
      <p:pic>
        <p:nvPicPr>
          <p:cNvPr id="2051" name="Picture 3" descr="C:\Users\Бондаренко\Downloads\20221003_152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2065660"/>
            <a:ext cx="6670978" cy="3298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Бондаренко\Downloads\20221003_1521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856" y="5580112"/>
            <a:ext cx="2507196" cy="3342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Бондаренко\Downloads\20221003_1522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5144" y="5580112"/>
            <a:ext cx="2050915" cy="3342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Бондаренко\Downloads\20221003_1520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5549552"/>
            <a:ext cx="1882687" cy="3342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06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72" y="104228"/>
            <a:ext cx="864096" cy="1083396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144016" y="192286"/>
            <a:ext cx="5877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Бюджетные инвестиции в объекты капитального строительства муниципальной собственности </a:t>
            </a:r>
            <a:endParaRPr lang="ru-RU" dirty="0" smtClean="0"/>
          </a:p>
          <a:p>
            <a:pPr algn="ctr"/>
            <a:r>
              <a:rPr lang="ru-RU" dirty="0" smtClean="0"/>
              <a:t>в </a:t>
            </a:r>
            <a:r>
              <a:rPr lang="ru-RU" dirty="0"/>
              <a:t>2022 году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16024" y="1331640"/>
            <a:ext cx="64533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1333381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Выборочный капитальный ремонт здания </a:t>
            </a:r>
          </a:p>
          <a:p>
            <a:pPr algn="ctr"/>
            <a:r>
              <a:rPr lang="ru-RU" dirty="0" smtClean="0"/>
              <a:t>МБОУ Верхне-</a:t>
            </a:r>
            <a:r>
              <a:rPr lang="ru-RU" dirty="0" err="1" smtClean="0"/>
              <a:t>Куйтинская</a:t>
            </a:r>
            <a:r>
              <a:rPr lang="ru-RU" dirty="0" smtClean="0"/>
              <a:t> ООШ  </a:t>
            </a:r>
          </a:p>
          <a:p>
            <a:pPr algn="ctr"/>
            <a:r>
              <a:rPr lang="ru-RU" dirty="0" smtClean="0"/>
              <a:t>Стоимость работ: 37 141 064 рубля </a:t>
            </a:r>
            <a:endParaRPr lang="ru-RU" dirty="0"/>
          </a:p>
        </p:txBody>
      </p:sp>
      <p:pic>
        <p:nvPicPr>
          <p:cNvPr id="3074" name="Picture 2" descr="C:\Users\Бондаренко\Downloads\Фотоотчет 30.09.2022\Фотоотчет 30.09.2022\IMG_20220930_095106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78" y="2411760"/>
            <a:ext cx="3107322" cy="22969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Бондаренко\Downloads\Фотоотчет 30.09.2022\Фотоотчет 30.09.2022\IMG_20220930_0955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32" y="2445590"/>
            <a:ext cx="2807999" cy="28915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Бондаренко\Downloads\Фотоотчет 30.09.2022\Фотоотчет 30.09.2022\IMG_20220930_0954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4932040"/>
            <a:ext cx="2891298" cy="3855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Бондаренко\Downloads\Фотоотчет 30.09.2022\Фотоотчет 30.09.2022\IMG_20220930_0953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4" y="5542827"/>
            <a:ext cx="2807998" cy="3274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76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72" y="104228"/>
            <a:ext cx="864096" cy="1083396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144016" y="192286"/>
            <a:ext cx="5877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Бюджетные инвестиции в объекты капитального строительства муниципальной собственности </a:t>
            </a:r>
            <a:endParaRPr lang="ru-RU" dirty="0" smtClean="0"/>
          </a:p>
          <a:p>
            <a:pPr algn="ctr"/>
            <a:r>
              <a:rPr lang="ru-RU" dirty="0" smtClean="0"/>
              <a:t>в </a:t>
            </a:r>
            <a:r>
              <a:rPr lang="ru-RU" dirty="0"/>
              <a:t>2022 году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16024" y="1331640"/>
            <a:ext cx="64533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1416422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Выборочный капитальный ремонт спортивного блока </a:t>
            </a:r>
          </a:p>
          <a:p>
            <a:pPr algn="ctr"/>
            <a:r>
              <a:rPr lang="ru-RU" dirty="0" smtClean="0"/>
              <a:t>МБОУ </a:t>
            </a:r>
            <a:r>
              <a:rPr lang="ru-RU" dirty="0" err="1" smtClean="0"/>
              <a:t>Новоленинская</a:t>
            </a:r>
            <a:r>
              <a:rPr lang="ru-RU" dirty="0" smtClean="0"/>
              <a:t> СОШ </a:t>
            </a:r>
          </a:p>
          <a:p>
            <a:pPr algn="ctr"/>
            <a:r>
              <a:rPr lang="ru-RU" dirty="0" smtClean="0"/>
              <a:t>Стоимость работ: 7 189 260 рублей </a:t>
            </a:r>
            <a:endParaRPr lang="ru-RU" dirty="0"/>
          </a:p>
        </p:txBody>
      </p:sp>
      <p:pic>
        <p:nvPicPr>
          <p:cNvPr id="4099" name="Picture 3" descr="C:\Users\Бондаренко\Desktop\Новая папка (3)\20220926_1452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71" y="5785103"/>
            <a:ext cx="4047159" cy="3035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Бондаренко\Desktop\Новая папка (3)\20220926_1452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914" y="2483768"/>
            <a:ext cx="2574430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Бондаренко\Desktop\Новая папка (3)\20220926_1451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5811886"/>
            <a:ext cx="2256440" cy="3008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Бондаренко\Desktop\Новая папка (3)\20220926_1452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1" y="2483768"/>
            <a:ext cx="3524249" cy="291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00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6672" y="971600"/>
            <a:ext cx="5829300" cy="864096"/>
          </a:xfrm>
        </p:spPr>
        <p:txBody>
          <a:bodyPr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ОСНОВНЫЕ ПОНЯТИЯ, ТЕРМИНЫ, И ОПРЕДЕЛЕНИЯ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76672" y="2051720"/>
            <a:ext cx="5832648" cy="6552727"/>
          </a:xfrm>
        </p:spPr>
        <p:txBody>
          <a:bodyPr/>
          <a:lstStyle/>
          <a:p>
            <a:pPr algn="just"/>
            <a:r>
              <a:rPr lang="ru-RU" sz="1800" dirty="0" smtClean="0"/>
              <a:t>	Слово </a:t>
            </a:r>
            <a:r>
              <a:rPr lang="ru-RU" sz="1800" dirty="0"/>
              <a:t>«бюджет» происходит от </a:t>
            </a:r>
            <a:r>
              <a:rPr lang="ru-RU" sz="1800" dirty="0" smtClean="0"/>
              <a:t>старо нормандского </a:t>
            </a:r>
            <a:r>
              <a:rPr lang="ru-RU" sz="1800" dirty="0"/>
              <a:t>«</a:t>
            </a:r>
            <a:r>
              <a:rPr lang="ru-RU" sz="1800" dirty="0" err="1"/>
              <a:t>bougette</a:t>
            </a:r>
            <a:r>
              <a:rPr lang="ru-RU" sz="1800" dirty="0"/>
              <a:t>» - </a:t>
            </a:r>
            <a:r>
              <a:rPr lang="ru-RU" sz="1800" dirty="0" smtClean="0"/>
              <a:t>кошелёк, сумка</a:t>
            </a:r>
            <a:r>
              <a:rPr lang="ru-RU" sz="1800" dirty="0"/>
              <a:t>, кожаный мешок, мешок с деньгами.</a:t>
            </a:r>
          </a:p>
          <a:p>
            <a:pPr algn="just"/>
            <a:r>
              <a:rPr lang="ru-RU" sz="1800" dirty="0" smtClean="0"/>
              <a:t>	В </a:t>
            </a:r>
            <a:r>
              <a:rPr lang="ru-RU" sz="1800" dirty="0"/>
              <a:t>настоящее время термин </a:t>
            </a:r>
            <a:r>
              <a:rPr lang="ru-RU" sz="1800" dirty="0" smtClean="0"/>
              <a:t>утратил свое </a:t>
            </a:r>
            <a:r>
              <a:rPr lang="ru-RU" sz="1800" dirty="0"/>
              <a:t>первоначальное значение, </a:t>
            </a:r>
            <a:r>
              <a:rPr lang="ru-RU" sz="1800" dirty="0" smtClean="0"/>
              <a:t>поскольку «бюджет</a:t>
            </a:r>
            <a:r>
              <a:rPr lang="ru-RU" sz="1800" dirty="0"/>
              <a:t>» в современном понимании </a:t>
            </a:r>
            <a:r>
              <a:rPr lang="ru-RU" sz="1800" dirty="0" smtClean="0"/>
              <a:t>уже не обозначает </a:t>
            </a:r>
            <a:r>
              <a:rPr lang="ru-RU" sz="1800" dirty="0"/>
              <a:t>«копилку» - физическую, </a:t>
            </a:r>
            <a:r>
              <a:rPr lang="ru-RU" sz="1800" dirty="0" smtClean="0"/>
              <a:t>в которой </a:t>
            </a:r>
            <a:r>
              <a:rPr lang="ru-RU" sz="1800" dirty="0"/>
              <a:t>хранятся средства, или счет </a:t>
            </a:r>
            <a:r>
              <a:rPr lang="ru-RU" sz="1800" dirty="0" smtClean="0"/>
              <a:t>в банке</a:t>
            </a:r>
            <a:r>
              <a:rPr lang="ru-RU" sz="1800" dirty="0"/>
              <a:t>. Сегодня бюджет - план доходов </a:t>
            </a:r>
            <a:r>
              <a:rPr lang="ru-RU" sz="1800" dirty="0" smtClean="0"/>
              <a:t>и расходов.</a:t>
            </a:r>
          </a:p>
          <a:p>
            <a:pPr algn="just"/>
            <a:endParaRPr lang="ru-RU" sz="1800" dirty="0"/>
          </a:p>
          <a:p>
            <a:pPr algn="just"/>
            <a:endParaRPr lang="ru-RU" sz="1800" dirty="0" smtClean="0"/>
          </a:p>
          <a:p>
            <a:pPr algn="just"/>
            <a:endParaRPr lang="ru-RU" sz="1800" dirty="0"/>
          </a:p>
          <a:p>
            <a:pPr algn="just"/>
            <a:endParaRPr lang="ru-RU" sz="1800" dirty="0"/>
          </a:p>
          <a:p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36" y="5004048"/>
            <a:ext cx="45720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4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1064</TotalTime>
  <Words>5403</Words>
  <Application>Microsoft Office PowerPoint</Application>
  <PresentationFormat>Экран (4:3)</PresentationFormat>
  <Paragraphs>1521</Paragraphs>
  <Slides>56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56</vt:i4>
      </vt:variant>
    </vt:vector>
  </HeadingPairs>
  <TitlesOfParts>
    <vt:vector size="59" baseType="lpstr">
      <vt:lpstr>Поток</vt:lpstr>
      <vt:lpstr>Диаграмма</vt:lpstr>
      <vt:lpstr>Документ</vt:lpstr>
      <vt:lpstr>Презентация PowerPoint</vt:lpstr>
      <vt:lpstr>Презентация PowerPoint</vt:lpstr>
      <vt:lpstr>НУКУТСКИЙ  РАЙОН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ПОНЯТИЯ, ТЕРМИНЫ, И ОПРЕДЕЛЕНИЯ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ДОХОДЫ БЮДЖЕТА МО «НУКУТСКИЙ РАЙОН»</vt:lpstr>
      <vt:lpstr>Нормативы отчислений в бюджет муниципального образования «Нукутский район»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ПАРАМЕТРЫ МЕСТННОГО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Джавршян</dc:creator>
  <cp:lastModifiedBy>Админ</cp:lastModifiedBy>
  <cp:revision>62</cp:revision>
  <dcterms:created xsi:type="dcterms:W3CDTF">2022-09-21T11:47:48Z</dcterms:created>
  <dcterms:modified xsi:type="dcterms:W3CDTF">2022-10-18T08:46:07Z</dcterms:modified>
</cp:coreProperties>
</file>